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50" r:id="rId3"/>
  </p:sldMasterIdLst>
  <p:sldIdLst>
    <p:sldId id="288" r:id="rId4"/>
    <p:sldId id="289" r:id="rId5"/>
    <p:sldId id="495" r:id="rId6"/>
    <p:sldId id="290" r:id="rId7"/>
    <p:sldId id="378" r:id="rId8"/>
    <p:sldId id="410" r:id="rId9"/>
    <p:sldId id="337" r:id="rId10"/>
    <p:sldId id="465" r:id="rId11"/>
    <p:sldId id="466" r:id="rId12"/>
    <p:sldId id="297" r:id="rId13"/>
    <p:sldId id="298" r:id="rId14"/>
    <p:sldId id="467" r:id="rId15"/>
    <p:sldId id="468" r:id="rId16"/>
    <p:sldId id="469" r:id="rId17"/>
    <p:sldId id="470" r:id="rId18"/>
    <p:sldId id="471" r:id="rId19"/>
    <p:sldId id="472" r:id="rId20"/>
    <p:sldId id="473" r:id="rId21"/>
    <p:sldId id="496" r:id="rId22"/>
    <p:sldId id="338" r:id="rId23"/>
    <p:sldId id="327" r:id="rId24"/>
    <p:sldId id="455" r:id="rId25"/>
    <p:sldId id="488" r:id="rId26"/>
    <p:sldId id="490" r:id="rId27"/>
    <p:sldId id="456" r:id="rId28"/>
    <p:sldId id="489" r:id="rId29"/>
    <p:sldId id="339" r:id="rId30"/>
    <p:sldId id="330" r:id="rId31"/>
    <p:sldId id="491" r:id="rId32"/>
    <p:sldId id="300" r:id="rId33"/>
    <p:sldId id="332" r:id="rId34"/>
    <p:sldId id="492" r:id="rId35"/>
    <p:sldId id="494" r:id="rId36"/>
    <p:sldId id="315" r:id="rId37"/>
  </p:sldIdLst>
  <p:sldSz cx="12192000" cy="6858000"/>
  <p:notesSz cx="6858000" cy="9144000"/>
  <p:custDataLst>
    <p:tags r:id="rId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25" userDrawn="1">
          <p15:clr>
            <a:srgbClr val="A4A3A4"/>
          </p15:clr>
        </p15:guide>
        <p15:guide id="2" pos="1429" userDrawn="1">
          <p15:clr>
            <a:srgbClr val="A4A3A4"/>
          </p15:clr>
        </p15:guide>
        <p15:guide id="3" pos="7337" userDrawn="1">
          <p15:clr>
            <a:srgbClr val="A4A3A4"/>
          </p15:clr>
        </p15:guide>
        <p15:guide id="4" orient="horz" pos="398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小微" initials="小" lastIdx="3"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4C4"/>
    <a:srgbClr val="036398"/>
    <a:srgbClr val="0081B9"/>
    <a:srgbClr val="27A3C2"/>
    <a:srgbClr val="005AA0"/>
    <a:srgbClr val="005FAC"/>
    <a:srgbClr val="9A0000"/>
    <a:srgbClr val="00468E"/>
    <a:srgbClr val="035FA3"/>
    <a:srgbClr val="9F00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13" autoAdjust="0"/>
    <p:restoredTop sz="96327"/>
  </p:normalViewPr>
  <p:slideViewPr>
    <p:cSldViewPr snapToGrid="0" snapToObjects="1" showGuides="1">
      <p:cViewPr>
        <p:scale>
          <a:sx n="95" d="100"/>
          <a:sy n="95" d="100"/>
        </p:scale>
        <p:origin x="760" y="800"/>
      </p:cViewPr>
      <p:guideLst>
        <p:guide orient="horz" pos="1125"/>
        <p:guide pos="1429"/>
        <p:guide pos="7337"/>
        <p:guide orient="horz" pos="3983"/>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2" Type="http://schemas.openxmlformats.org/officeDocument/2006/relationships/tags" Target="tags/tag61.xml"/><Relationship Id="rId41" Type="http://schemas.openxmlformats.org/officeDocument/2006/relationships/commentAuthors" Target="commentAuthors.xml"/><Relationship Id="rId40" Type="http://schemas.openxmlformats.org/officeDocument/2006/relationships/tableStyles" Target="tableStyles.xml"/><Relationship Id="rId4" Type="http://schemas.openxmlformats.org/officeDocument/2006/relationships/slide" Target="slides/slide1.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tiff>
</file>

<file path=ppt/media/image13.png>
</file>

<file path=ppt/media/image14.jpeg>
</file>

<file path=ppt/media/image15.png>
</file>

<file path=ppt/media/image16.png>
</file>

<file path=ppt/media/image17.png>
</file>

<file path=ppt/media/image18.wdp>
</file>

<file path=ppt/media/image2.jpeg>
</file>

<file path=ppt/media/image3.png>
</file>

<file path=ppt/media/image4.tiff>
</file>

<file path=ppt/media/image5.png>
</file>

<file path=ppt/media/image6.tiff>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tiff"/><Relationship Id="rId2" Type="http://schemas.openxmlformats.org/officeDocument/2006/relationships/image" Target="../media/image2.jpeg"/><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jpeg"/><Relationship Id="rId2" Type="http://schemas.openxmlformats.org/officeDocument/2006/relationships/image" Target="../media/image2.jpe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2.tiff"/><Relationship Id="rId2" Type="http://schemas.openxmlformats.org/officeDocument/2006/relationships/image" Target="../media/image2.jpeg"/><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2" Type="http://schemas.openxmlformats.org/officeDocument/2006/relationships/slideLayout" Target="../slideLayouts/slideLayout1.xml"/><Relationship Id="rId21" Type="http://schemas.openxmlformats.org/officeDocument/2006/relationships/image" Target="../media/image2.jpeg"/><Relationship Id="rId20" Type="http://schemas.openxmlformats.org/officeDocument/2006/relationships/image" Target="../media/image1.jpeg"/><Relationship Id="rId2" Type="http://schemas.openxmlformats.org/officeDocument/2006/relationships/tags" Target="../tags/tag37.xml"/><Relationship Id="rId19" Type="http://schemas.openxmlformats.org/officeDocument/2006/relationships/tags" Target="../tags/tag54.xml"/><Relationship Id="rId18" Type="http://schemas.openxmlformats.org/officeDocument/2006/relationships/tags" Target="../tags/tag53.xml"/><Relationship Id="rId17" Type="http://schemas.openxmlformats.org/officeDocument/2006/relationships/tags" Target="../tags/tag52.xml"/><Relationship Id="rId16" Type="http://schemas.openxmlformats.org/officeDocument/2006/relationships/tags" Target="../tags/tag51.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4.jpeg"/><Relationship Id="rId3" Type="http://schemas.openxmlformats.org/officeDocument/2006/relationships/image" Target="../media/image13.png"/><Relationship Id="rId2" Type="http://schemas.openxmlformats.org/officeDocument/2006/relationships/image" Target="../media/image2.jpeg"/><Relationship Id="rId1" Type="http://schemas.openxmlformats.org/officeDocument/2006/relationships/image" Target="../media/image1.jpeg"/></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5.png"/><Relationship Id="rId2" Type="http://schemas.openxmlformats.org/officeDocument/2006/relationships/image" Target="../media/image2.jpeg"/><Relationship Id="rId1" Type="http://schemas.openxmlformats.org/officeDocument/2006/relationships/image" Target="../media/image1.jpeg"/></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jpeg"/><Relationship Id="rId3" Type="http://schemas.openxmlformats.org/officeDocument/2006/relationships/image" Target="../media/image1.jpeg"/><Relationship Id="rId2" Type="http://schemas.openxmlformats.org/officeDocument/2006/relationships/tags" Target="../tags/tag56.xml"/><Relationship Id="rId1" Type="http://schemas.openxmlformats.org/officeDocument/2006/relationships/tags" Target="../tags/tag55.xml"/></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jpeg"/><Relationship Id="rId3" Type="http://schemas.openxmlformats.org/officeDocument/2006/relationships/image" Target="../media/image1.jpeg"/><Relationship Id="rId2" Type="http://schemas.openxmlformats.org/officeDocument/2006/relationships/tags" Target="../tags/tag58.xml"/><Relationship Id="rId1" Type="http://schemas.openxmlformats.org/officeDocument/2006/relationships/tags" Target="../tags/tag57.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1" Type="http://schemas.openxmlformats.org/officeDocument/2006/relationships/slideLayout" Target="../slideLayouts/slideLayout1.xml"/><Relationship Id="rId20" Type="http://schemas.openxmlformats.org/officeDocument/2006/relationships/image" Target="../media/image2.jpeg"/><Relationship Id="rId2" Type="http://schemas.openxmlformats.org/officeDocument/2006/relationships/tags" Target="../tags/tag2.xml"/><Relationship Id="rId19" Type="http://schemas.openxmlformats.org/officeDocument/2006/relationships/image" Target="../media/image1.jpeg"/><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3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6.png"/><Relationship Id="rId2" Type="http://schemas.openxmlformats.org/officeDocument/2006/relationships/image" Target="../media/image2.jpeg"/><Relationship Id="rId1" Type="http://schemas.openxmlformats.org/officeDocument/2006/relationships/image" Target="../media/image1.jpeg"/></Relationships>
</file>

<file path=ppt/slides/_rels/slide3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jpeg"/><Relationship Id="rId3" Type="http://schemas.openxmlformats.org/officeDocument/2006/relationships/image" Target="../media/image1.jpeg"/><Relationship Id="rId2" Type="http://schemas.openxmlformats.org/officeDocument/2006/relationships/tags" Target="../tags/tag60.xml"/><Relationship Id="rId1" Type="http://schemas.openxmlformats.org/officeDocument/2006/relationships/tags" Target="../tags/tag59.xml"/></Relationships>
</file>

<file path=ppt/slides/_rels/slide34.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jpeg"/><Relationship Id="rId3" Type="http://schemas.openxmlformats.org/officeDocument/2006/relationships/image" Target="../media/image1.jpeg"/><Relationship Id="rId2" Type="http://schemas.microsoft.com/office/2007/relationships/hdphoto" Target="../media/image18.wdp"/><Relationship Id="rId1"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tiff"/><Relationship Id="rId2" Type="http://schemas.openxmlformats.org/officeDocument/2006/relationships/image" Target="../media/image2.jpe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9" Type="http://schemas.openxmlformats.org/officeDocument/2006/relationships/image" Target="../media/image2.jpeg"/><Relationship Id="rId8" Type="http://schemas.openxmlformats.org/officeDocument/2006/relationships/image" Target="../media/image1.jpeg"/><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0" Type="http://schemas.openxmlformats.org/officeDocument/2006/relationships/slideLayout" Target="../slideLayouts/slideLayout2.xml"/><Relationship Id="rId1" Type="http://schemas.openxmlformats.org/officeDocument/2006/relationships/tags" Target="../tags/tag19.xml"/></Relationships>
</file>

<file path=ppt/slides/_rels/slide9.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3" Type="http://schemas.openxmlformats.org/officeDocument/2006/relationships/slideLayout" Target="../slideLayouts/slideLayout2.xml"/><Relationship Id="rId12" Type="http://schemas.openxmlformats.org/officeDocument/2006/relationships/image" Target="../media/image2.jpeg"/><Relationship Id="rId11" Type="http://schemas.openxmlformats.org/officeDocument/2006/relationships/image" Target="../media/image1.jpeg"/><Relationship Id="rId10" Type="http://schemas.openxmlformats.org/officeDocument/2006/relationships/tags" Target="../tags/tag35.xml"/><Relationship Id="rId1" Type="http://schemas.openxmlformats.org/officeDocument/2006/relationships/tags" Target="../tags/tag2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30000"/>
          </a:schemeClr>
        </a:solidFill>
        <a:effectLst/>
      </p:bgPr>
    </p:bg>
    <p:spTree>
      <p:nvGrpSpPr>
        <p:cNvPr id="1" name=""/>
        <p:cNvGrpSpPr/>
        <p:nvPr/>
      </p:nvGrpSpPr>
      <p:grpSpPr>
        <a:xfrm>
          <a:off x="0" y="0"/>
          <a:ext cx="0" cy="0"/>
          <a:chOff x="0" y="0"/>
          <a:chExt cx="0" cy="0"/>
        </a:xfrm>
      </p:grpSpPr>
      <p:sp>
        <p:nvSpPr>
          <p:cNvPr id="58" name="矩形 57"/>
          <p:cNvSpPr/>
          <p:nvPr/>
        </p:nvSpPr>
        <p:spPr>
          <a:xfrm>
            <a:off x="0" y="1750337"/>
            <a:ext cx="12192000" cy="33573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9" name="文本框 58"/>
          <p:cNvSpPr txBox="1"/>
          <p:nvPr/>
        </p:nvSpPr>
        <p:spPr>
          <a:xfrm>
            <a:off x="2914399" y="5484953"/>
            <a:ext cx="2653715" cy="429895"/>
          </a:xfrm>
          <a:prstGeom prst="rect">
            <a:avLst/>
          </a:prstGeom>
          <a:noFill/>
        </p:spPr>
        <p:txBody>
          <a:bodyPr wrap="square" rtlCol="0">
            <a:spAutoFit/>
          </a:bodyPr>
          <a:lstStyle/>
          <a:p>
            <a:pPr algn="ctr">
              <a:lnSpc>
                <a:spcPct val="110000"/>
              </a:lnSpc>
            </a:pPr>
            <a:r>
              <a:rPr kumimoji="1" lang="zh-CN" altLang="en-US" sz="2000" b="1" spc="300" dirty="0">
                <a:latin typeface="微软雅黑" panose="020B0503020204020204" pitchFamily="34" charset="-122"/>
                <a:ea typeface="微软雅黑" panose="020B0503020204020204" pitchFamily="34" charset="-122"/>
              </a:rPr>
              <a:t>汇报人：</a:t>
            </a:r>
            <a:endParaRPr kumimoji="1" lang="zh-CN" altLang="en-US" sz="2000" b="1" spc="300" dirty="0">
              <a:latin typeface="微软雅黑" panose="020B0503020204020204" pitchFamily="34" charset="-122"/>
              <a:ea typeface="微软雅黑" panose="020B0503020204020204" pitchFamily="34" charset="-122"/>
            </a:endParaRPr>
          </a:p>
        </p:txBody>
      </p:sp>
      <p:sp>
        <p:nvSpPr>
          <p:cNvPr id="60" name="文本框 59"/>
          <p:cNvSpPr txBox="1"/>
          <p:nvPr/>
        </p:nvSpPr>
        <p:spPr>
          <a:xfrm>
            <a:off x="7587615" y="5485130"/>
            <a:ext cx="3827145" cy="429895"/>
          </a:xfrm>
          <a:prstGeom prst="rect">
            <a:avLst/>
          </a:prstGeom>
          <a:noFill/>
        </p:spPr>
        <p:txBody>
          <a:bodyPr wrap="square" rtlCol="0">
            <a:spAutoFit/>
          </a:bodyPr>
          <a:lstStyle/>
          <a:p>
            <a:pPr algn="ctr">
              <a:lnSpc>
                <a:spcPct val="110000"/>
              </a:lnSpc>
            </a:pPr>
            <a:r>
              <a:rPr kumimoji="1" lang="zh-CN" altLang="en-US" sz="2000" b="1" spc="300" dirty="0">
                <a:latin typeface="微软雅黑" panose="020B0503020204020204" pitchFamily="34" charset="-122"/>
                <a:ea typeface="微软雅黑" panose="020B0503020204020204" pitchFamily="34" charset="-122"/>
              </a:rPr>
              <a:t>日期：</a:t>
            </a:r>
            <a:r>
              <a:rPr kumimoji="1" lang="en-US" altLang="zh-CN" sz="2000" b="1" spc="300" dirty="0">
                <a:latin typeface="微软雅黑" panose="020B0503020204020204" pitchFamily="34" charset="-122"/>
                <a:ea typeface="微软雅黑" panose="020B0503020204020204" pitchFamily="34" charset="-122"/>
              </a:rPr>
              <a:t>2025</a:t>
            </a:r>
            <a:r>
              <a:rPr kumimoji="1" lang="zh-CN" altLang="en-US" sz="2000" b="1" spc="300" dirty="0">
                <a:latin typeface="微软雅黑" panose="020B0503020204020204" pitchFamily="34" charset="-122"/>
                <a:ea typeface="微软雅黑" panose="020B0503020204020204" pitchFamily="34" charset="-122"/>
              </a:rPr>
              <a:t>年</a:t>
            </a:r>
            <a:r>
              <a:rPr kumimoji="1" lang="en-US" altLang="zh-CN" sz="2000" b="1" spc="300" dirty="0">
                <a:latin typeface="微软雅黑" panose="020B0503020204020204" pitchFamily="34" charset="-122"/>
                <a:ea typeface="微软雅黑" panose="020B0503020204020204" pitchFamily="34" charset="-122"/>
              </a:rPr>
              <a:t>11</a:t>
            </a:r>
            <a:r>
              <a:rPr kumimoji="1" lang="zh-CN" altLang="en-US" sz="2000" b="1" spc="300" dirty="0">
                <a:latin typeface="微软雅黑" panose="020B0503020204020204" pitchFamily="34" charset="-122"/>
                <a:ea typeface="微软雅黑" panose="020B0503020204020204" pitchFamily="34" charset="-122"/>
              </a:rPr>
              <a:t>月</a:t>
            </a:r>
            <a:r>
              <a:rPr kumimoji="1" lang="en-US" altLang="zh-CN" sz="2000" b="1" spc="300" dirty="0">
                <a:latin typeface="微软雅黑" panose="020B0503020204020204" pitchFamily="34" charset="-122"/>
                <a:ea typeface="微软雅黑" panose="020B0503020204020204" pitchFamily="34" charset="-122"/>
              </a:rPr>
              <a:t>27</a:t>
            </a:r>
            <a:r>
              <a:rPr kumimoji="1" lang="zh-CN" altLang="en-US" sz="2000" b="1" spc="300" dirty="0">
                <a:latin typeface="微软雅黑" panose="020B0503020204020204" pitchFamily="34" charset="-122"/>
                <a:ea typeface="微软雅黑" panose="020B0503020204020204" pitchFamily="34" charset="-122"/>
              </a:rPr>
              <a:t>日</a:t>
            </a:r>
            <a:endParaRPr kumimoji="1" lang="zh-CN" altLang="en-US" sz="2000" b="1" spc="300" dirty="0">
              <a:latin typeface="微软雅黑" panose="020B0503020204020204" pitchFamily="34" charset="-122"/>
              <a:ea typeface="微软雅黑" panose="020B0503020204020204" pitchFamily="34" charset="-122"/>
            </a:endParaRPr>
          </a:p>
        </p:txBody>
      </p:sp>
      <p:grpSp>
        <p:nvGrpSpPr>
          <p:cNvPr id="67" name="组合 66"/>
          <p:cNvGrpSpPr/>
          <p:nvPr/>
        </p:nvGrpSpPr>
        <p:grpSpPr>
          <a:xfrm>
            <a:off x="2000489" y="2389253"/>
            <a:ext cx="8191500" cy="1885324"/>
            <a:chOff x="412750" y="2455108"/>
            <a:chExt cx="8191500" cy="1885324"/>
          </a:xfrm>
        </p:grpSpPr>
        <p:sp>
          <p:nvSpPr>
            <p:cNvPr id="16" name="文本框 15"/>
            <p:cNvSpPr txBox="1"/>
            <p:nvPr/>
          </p:nvSpPr>
          <p:spPr>
            <a:xfrm>
              <a:off x="847475" y="2455108"/>
              <a:ext cx="7322051" cy="1106805"/>
            </a:xfrm>
            <a:prstGeom prst="rect">
              <a:avLst/>
            </a:prstGeom>
            <a:noFill/>
          </p:spPr>
          <p:txBody>
            <a:bodyPr wrap="square" rtlCol="0">
              <a:spAutoFit/>
            </a:bodyPr>
            <a:lstStyle/>
            <a:p>
              <a:pPr algn="ctr">
                <a:lnSpc>
                  <a:spcPct val="110000"/>
                </a:lnSpc>
              </a:pPr>
              <a:r>
                <a:rPr kumimoji="1" lang="zh-CN" altLang="en-US" sz="6000" b="1" spc="300" dirty="0">
                  <a:solidFill>
                    <a:schemeClr val="bg1"/>
                  </a:solidFill>
                  <a:latin typeface="微软雅黑" panose="020B0503020204020204" pitchFamily="34" charset="-122"/>
                  <a:ea typeface="微软雅黑" panose="020B0503020204020204" pitchFamily="34" charset="-122"/>
                </a:rPr>
                <a:t>颅内</a:t>
              </a:r>
              <a:r>
                <a:rPr kumimoji="1" lang="zh-CN" altLang="en-US" sz="6000" b="1" spc="300" dirty="0">
                  <a:solidFill>
                    <a:schemeClr val="bg1"/>
                  </a:solidFill>
                  <a:latin typeface="微软雅黑" panose="020B0503020204020204" pitchFamily="34" charset="-122"/>
                  <a:ea typeface="微软雅黑" panose="020B0503020204020204" pitchFamily="34" charset="-122"/>
                </a:rPr>
                <a:t>动脉瘤</a:t>
              </a:r>
              <a:endParaRPr kumimoji="1" lang="zh-CN" altLang="en-US" sz="6000" b="1" spc="300" dirty="0">
                <a:solidFill>
                  <a:schemeClr val="bg1"/>
                </a:solidFill>
                <a:latin typeface="微软雅黑" panose="020B0503020204020204" pitchFamily="34" charset="-122"/>
                <a:ea typeface="微软雅黑" panose="020B0503020204020204" pitchFamily="34" charset="-122"/>
              </a:endParaRPr>
            </a:p>
          </p:txBody>
        </p:sp>
        <p:sp>
          <p:nvSpPr>
            <p:cNvPr id="62" name="文本框 61"/>
            <p:cNvSpPr txBox="1"/>
            <p:nvPr/>
          </p:nvSpPr>
          <p:spPr>
            <a:xfrm>
              <a:off x="847475" y="3775282"/>
              <a:ext cx="7322051" cy="565150"/>
            </a:xfrm>
            <a:prstGeom prst="rect">
              <a:avLst/>
            </a:prstGeom>
            <a:noFill/>
          </p:spPr>
          <p:txBody>
            <a:bodyPr wrap="square" rtlCol="0">
              <a:spAutoFit/>
            </a:bodyPr>
            <a:lstStyle/>
            <a:p>
              <a:pPr algn="ctr">
                <a:lnSpc>
                  <a:spcPct val="110000"/>
                </a:lnSpc>
              </a:pPr>
              <a:r>
                <a:rPr kumimoji="1" lang="zh-CN" altLang="en-US" sz="2800" b="1" spc="300" dirty="0">
                  <a:solidFill>
                    <a:schemeClr val="bg1"/>
                  </a:solidFill>
                  <a:latin typeface="微软雅黑" panose="020B0503020204020204" pitchFamily="34" charset="-122"/>
                  <a:ea typeface="微软雅黑" panose="020B0503020204020204" pitchFamily="34" charset="-122"/>
                </a:rPr>
                <a:t>神经外科</a:t>
              </a:r>
              <a:r>
                <a:rPr kumimoji="1" lang="zh-CN" altLang="en-US" sz="2800" b="1" spc="300" dirty="0">
                  <a:solidFill>
                    <a:schemeClr val="bg1"/>
                  </a:solidFill>
                  <a:latin typeface="微软雅黑" panose="020B0503020204020204" pitchFamily="34" charset="-122"/>
                  <a:ea typeface="微软雅黑" panose="020B0503020204020204" pitchFamily="34" charset="-122"/>
                </a:rPr>
                <a:t>小讲课</a:t>
              </a:r>
              <a:endParaRPr kumimoji="1" lang="zh-CN" altLang="en-US" sz="2800" b="1" spc="300" dirty="0">
                <a:solidFill>
                  <a:schemeClr val="bg1"/>
                </a:solidFill>
                <a:latin typeface="微软雅黑" panose="020B0503020204020204" pitchFamily="34" charset="-122"/>
                <a:ea typeface="微软雅黑" panose="020B0503020204020204" pitchFamily="34" charset="-122"/>
              </a:endParaRPr>
            </a:p>
          </p:txBody>
        </p:sp>
        <p:cxnSp>
          <p:nvCxnSpPr>
            <p:cNvPr id="65" name="直接连接符 64"/>
            <p:cNvCxnSpPr/>
            <p:nvPr/>
          </p:nvCxnSpPr>
          <p:spPr>
            <a:xfrm>
              <a:off x="412750" y="3586637"/>
              <a:ext cx="8191500" cy="0"/>
            </a:xfrm>
            <a:prstGeom prst="line">
              <a:avLst/>
            </a:prstGeom>
            <a:ln>
              <a:gradFill>
                <a:gsLst>
                  <a:gs pos="0">
                    <a:schemeClr val="bg1">
                      <a:lumMod val="98000"/>
                      <a:alpha val="0"/>
                    </a:schemeClr>
                  </a:gs>
                  <a:gs pos="53000">
                    <a:schemeClr val="bg1"/>
                  </a:gs>
                  <a:gs pos="100000">
                    <a:schemeClr val="bg1">
                      <a:alpha val="0"/>
                    </a:schemeClr>
                  </a:gs>
                </a:gsLst>
                <a:lin ang="0" scaled="0"/>
              </a:gradFill>
            </a:ln>
          </p:spPr>
          <p:style>
            <a:lnRef idx="3">
              <a:schemeClr val="accent4"/>
            </a:lnRef>
            <a:fillRef idx="0">
              <a:schemeClr val="accent4"/>
            </a:fillRef>
            <a:effectRef idx="2">
              <a:schemeClr val="accent4"/>
            </a:effectRef>
            <a:fontRef idx="minor">
              <a:schemeClr val="tx1"/>
            </a:fontRef>
          </p:style>
        </p:cxnSp>
      </p:grpSp>
      <p:grpSp>
        <p:nvGrpSpPr>
          <p:cNvPr id="6" name="组合 5"/>
          <p:cNvGrpSpPr/>
          <p:nvPr/>
        </p:nvGrpSpPr>
        <p:grpSpPr>
          <a:xfrm>
            <a:off x="133816" y="163457"/>
            <a:ext cx="1811915" cy="866379"/>
            <a:chOff x="253694" y="144119"/>
            <a:chExt cx="1811915" cy="866379"/>
          </a:xfrm>
        </p:grpSpPr>
        <p:pic>
          <p:nvPicPr>
            <p:cNvPr id="7" name="图片 6"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8" name="图片 7"/>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50337"/>
            <a:ext cx="12192000" cy="33573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TextBox 105"/>
          <p:cNvSpPr txBox="1">
            <a:spLocks noChangeArrowheads="1"/>
          </p:cNvSpPr>
          <p:nvPr/>
        </p:nvSpPr>
        <p:spPr bwMode="auto">
          <a:xfrm>
            <a:off x="5361940" y="2967355"/>
            <a:ext cx="4819015"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dist" defTabSz="913765" rtl="0" eaLnBrk="1" fontAlgn="base" latinLnBrk="0" hangingPunct="1">
              <a:lnSpc>
                <a:spcPct val="100000"/>
              </a:lnSpc>
              <a:spcBef>
                <a:spcPct val="0"/>
              </a:spcBef>
              <a:spcAft>
                <a:spcPct val="0"/>
              </a:spcAft>
              <a:buClrTx/>
              <a:buSzTx/>
              <a:buFontTx/>
              <a:buNone/>
              <a:defRPr/>
            </a:pPr>
            <a:r>
              <a:rPr lang="zh-CN" altLang="en-US" sz="5400" b="1" spc="600" dirty="0">
                <a:solidFill>
                  <a:schemeClr val="bg1"/>
                </a:solidFill>
                <a:latin typeface="微软雅黑" panose="020B0503020204020204" pitchFamily="34" charset="-122"/>
                <a:ea typeface="微软雅黑" panose="020B0503020204020204" pitchFamily="34" charset="-122"/>
              </a:rPr>
              <a:t>诊断与</a:t>
            </a:r>
            <a:r>
              <a:rPr lang="zh-CN" altLang="en-US" sz="5400" b="1" spc="600" dirty="0">
                <a:solidFill>
                  <a:schemeClr val="bg1"/>
                </a:solidFill>
                <a:latin typeface="微软雅黑" panose="020B0503020204020204" pitchFamily="34" charset="-122"/>
                <a:ea typeface="微软雅黑" panose="020B0503020204020204" pitchFamily="34" charset="-122"/>
              </a:rPr>
              <a:t>分级</a:t>
            </a:r>
            <a:endParaRPr lang="zh-CN" altLang="en-US" sz="5400" b="1" spc="600" dirty="0">
              <a:solidFill>
                <a:schemeClr val="bg1"/>
              </a:solidFill>
              <a:latin typeface="微软雅黑" panose="020B0503020204020204" pitchFamily="34" charset="-122"/>
              <a:ea typeface="微软雅黑" panose="020B0503020204020204" pitchFamily="34" charset="-122"/>
            </a:endParaRPr>
          </a:p>
        </p:txBody>
      </p:sp>
      <p:sp>
        <p:nvSpPr>
          <p:cNvPr id="5" name="TextBox 105"/>
          <p:cNvSpPr txBox="1">
            <a:spLocks noChangeArrowheads="1"/>
          </p:cNvSpPr>
          <p:nvPr/>
        </p:nvSpPr>
        <p:spPr bwMode="auto">
          <a:xfrm>
            <a:off x="2731456" y="2875002"/>
            <a:ext cx="22100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3765" rtl="0" eaLnBrk="1" fontAlgn="base" latinLnBrk="0" hangingPunct="1">
              <a:lnSpc>
                <a:spcPct val="100000"/>
              </a:lnSpc>
              <a:spcBef>
                <a:spcPct val="0"/>
              </a:spcBef>
              <a:spcAft>
                <a:spcPct val="0"/>
              </a:spcAft>
              <a:buClrTx/>
              <a:buSzTx/>
              <a:buFontTx/>
              <a:buNone/>
              <a:defRPr/>
            </a:pPr>
            <a:r>
              <a:rPr lang="en-US" altLang="zh-CN" sz="6600" b="1" dirty="0">
                <a:solidFill>
                  <a:schemeClr val="bg1"/>
                </a:solidFill>
                <a:latin typeface="微软雅黑" panose="020B0503020204020204" pitchFamily="34" charset="-122"/>
                <a:ea typeface="微软雅黑" panose="020B0503020204020204" pitchFamily="34" charset="-122"/>
              </a:rPr>
              <a:t>03</a:t>
            </a:r>
            <a:endParaRPr kumimoji="0" lang="zh-CN" altLang="en-US" sz="6600" b="1" u="none" strike="noStrike" kern="1200" cap="none"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6" name="椭圆 12"/>
          <p:cNvSpPr>
            <a:spLocks noChangeArrowheads="1"/>
          </p:cNvSpPr>
          <p:nvPr/>
        </p:nvSpPr>
        <p:spPr bwMode="auto">
          <a:xfrm>
            <a:off x="3029847" y="2616544"/>
            <a:ext cx="1613266" cy="1624913"/>
          </a:xfrm>
          <a:prstGeom prst="ellipse">
            <a:avLst/>
          </a:prstGeom>
          <a:noFill/>
          <a:ln w="57150" cap="flat" cmpd="sng">
            <a:solidFill>
              <a:schemeClr val="bg1"/>
            </a:solidFill>
            <a:round/>
          </a:ln>
          <a:effec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grpSp>
        <p:nvGrpSpPr>
          <p:cNvPr id="2" name="组合 1"/>
          <p:cNvGrpSpPr/>
          <p:nvPr/>
        </p:nvGrpSpPr>
        <p:grpSpPr>
          <a:xfrm>
            <a:off x="10367561" y="136628"/>
            <a:ext cx="1665417" cy="796330"/>
            <a:chOff x="253694" y="144119"/>
            <a:chExt cx="1811915" cy="866379"/>
          </a:xfrm>
        </p:grpSpPr>
        <p:pic>
          <p:nvPicPr>
            <p:cNvPr id="8" name="图片 7"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9" name="图片 8"/>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9508" y="293266"/>
            <a:ext cx="3462903" cy="46166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诊断</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6"/>
          <p:cNvSpPr txBox="1"/>
          <p:nvPr/>
        </p:nvSpPr>
        <p:spPr>
          <a:xfrm>
            <a:off x="2159107" y="3641136"/>
            <a:ext cx="1375202" cy="107632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诊断</a:t>
            </a:r>
            <a:r>
              <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流程</a:t>
            </a:r>
            <a:endPar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1" name="Freeform: Shape 1"/>
          <p:cNvSpPr/>
          <p:nvPr/>
        </p:nvSpPr>
        <p:spPr>
          <a:xfrm>
            <a:off x="2841458" y="2636746"/>
            <a:ext cx="1450574" cy="11819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656" y="0"/>
                  <a:pt x="19519" y="9282"/>
                  <a:pt x="21600" y="21600"/>
                </a:cubicBezTo>
              </a:path>
            </a:pathLst>
          </a:custGeom>
          <a:noFill/>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3" name="Freeform: Shape 2"/>
          <p:cNvSpPr/>
          <p:nvPr/>
        </p:nvSpPr>
        <p:spPr>
          <a:xfrm>
            <a:off x="4202822" y="3742245"/>
            <a:ext cx="157095" cy="150797"/>
          </a:xfrm>
          <a:custGeom>
            <a:avLst/>
            <a:gdLst/>
            <a:ahLst/>
            <a:cxnLst>
              <a:cxn ang="0">
                <a:pos x="wd2" y="hd2"/>
              </a:cxn>
              <a:cxn ang="5400000">
                <a:pos x="wd2" y="hd2"/>
              </a:cxn>
              <a:cxn ang="10800000">
                <a:pos x="wd2" y="hd2"/>
              </a:cxn>
              <a:cxn ang="16200000">
                <a:pos x="wd2" y="hd2"/>
              </a:cxn>
            </a:cxnLst>
            <a:rect l="0" t="0" r="r" b="b"/>
            <a:pathLst>
              <a:path w="21600" h="21600" extrusionOk="0">
                <a:moveTo>
                  <a:pt x="0" y="4378"/>
                </a:moveTo>
                <a:lnTo>
                  <a:pt x="14306" y="21600"/>
                </a:lnTo>
                <a:lnTo>
                  <a:pt x="21600" y="0"/>
                </a:lnTo>
                <a:lnTo>
                  <a:pt x="0" y="4378"/>
                </a:lnTo>
                <a:close/>
              </a:path>
            </a:pathLst>
          </a:custGeom>
          <a:solidFill>
            <a:schemeClr val="accent1"/>
          </a:solidFill>
          <a:ln w="12700">
            <a:noFill/>
            <a:miter lim="400000"/>
          </a:ln>
        </p:spPr>
        <p:txBody>
          <a:bodyPr anchor="ctr"/>
          <a:lstStyle/>
          <a:p>
            <a:pPr algn="ctr"/>
            <a:endParaRPr>
              <a:solidFill>
                <a:schemeClr val="accent1"/>
              </a:solidFill>
              <a:latin typeface="+mn-ea"/>
              <a:cs typeface="+mn-ea"/>
              <a:sym typeface="+mn-lt"/>
            </a:endParaRPr>
          </a:p>
        </p:txBody>
      </p:sp>
      <p:sp>
        <p:nvSpPr>
          <p:cNvPr id="14" name="Freeform: Shape 3"/>
          <p:cNvSpPr/>
          <p:nvPr/>
        </p:nvSpPr>
        <p:spPr>
          <a:xfrm>
            <a:off x="1775261" y="3004341"/>
            <a:ext cx="1088240" cy="825366"/>
          </a:xfrm>
          <a:custGeom>
            <a:avLst/>
            <a:gdLst/>
            <a:ahLst/>
            <a:cxnLst>
              <a:cxn ang="0">
                <a:pos x="wd2" y="hd2"/>
              </a:cxn>
              <a:cxn ang="5400000">
                <a:pos x="wd2" y="hd2"/>
              </a:cxn>
              <a:cxn ang="10800000">
                <a:pos x="wd2" y="hd2"/>
              </a:cxn>
              <a:cxn ang="16200000">
                <a:pos x="wd2" y="hd2"/>
              </a:cxn>
            </a:cxnLst>
            <a:rect l="0" t="0" r="r" b="b"/>
            <a:pathLst>
              <a:path w="21600" h="21483" extrusionOk="0">
                <a:moveTo>
                  <a:pt x="21600" y="9"/>
                </a:moveTo>
                <a:cubicBezTo>
                  <a:pt x="17681" y="-117"/>
                  <a:pt x="13715" y="1202"/>
                  <a:pt x="10083" y="3964"/>
                </a:cubicBezTo>
                <a:cubicBezTo>
                  <a:pt x="4874" y="8046"/>
                  <a:pt x="1434" y="14388"/>
                  <a:pt x="0" y="2148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5" name="Freeform: Shape 4"/>
          <p:cNvSpPr/>
          <p:nvPr/>
        </p:nvSpPr>
        <p:spPr>
          <a:xfrm>
            <a:off x="1715086" y="3750090"/>
            <a:ext cx="159106" cy="151073"/>
          </a:xfrm>
          <a:custGeom>
            <a:avLst/>
            <a:gdLst/>
            <a:ahLst/>
            <a:cxnLst>
              <a:cxn ang="0">
                <a:pos x="wd2" y="hd2"/>
              </a:cxn>
              <a:cxn ang="5400000">
                <a:pos x="wd2" y="hd2"/>
              </a:cxn>
              <a:cxn ang="10800000">
                <a:pos x="wd2" y="hd2"/>
              </a:cxn>
              <a:cxn ang="16200000">
                <a:pos x="wd2" y="hd2"/>
              </a:cxn>
            </a:cxnLst>
            <a:rect l="0" t="0" r="r" b="b"/>
            <a:pathLst>
              <a:path w="21600" h="21600" extrusionOk="0">
                <a:moveTo>
                  <a:pt x="21600" y="4086"/>
                </a:moveTo>
                <a:lnTo>
                  <a:pt x="7200" y="21600"/>
                </a:lnTo>
                <a:lnTo>
                  <a:pt x="0" y="0"/>
                </a:lnTo>
                <a:lnTo>
                  <a:pt x="21600" y="4086"/>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6" name="Freeform: Shape 5"/>
          <p:cNvSpPr/>
          <p:nvPr/>
        </p:nvSpPr>
        <p:spPr>
          <a:xfrm>
            <a:off x="2129027" y="1978597"/>
            <a:ext cx="1375202" cy="13752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17" name="Freeform: Shape 6"/>
          <p:cNvSpPr/>
          <p:nvPr/>
        </p:nvSpPr>
        <p:spPr>
          <a:xfrm>
            <a:off x="2190691" y="5417842"/>
            <a:ext cx="177394" cy="170505"/>
          </a:xfrm>
          <a:custGeom>
            <a:avLst/>
            <a:gdLst/>
            <a:ahLst/>
            <a:cxnLst>
              <a:cxn ang="0">
                <a:pos x="wd2" y="hd2"/>
              </a:cxn>
              <a:cxn ang="5400000">
                <a:pos x="wd2" y="hd2"/>
              </a:cxn>
              <a:cxn ang="10800000">
                <a:pos x="wd2" y="hd2"/>
              </a:cxn>
              <a:cxn ang="16200000">
                <a:pos x="wd2" y="hd2"/>
              </a:cxn>
            </a:cxnLst>
            <a:rect l="0" t="0" r="r" b="b"/>
            <a:pathLst>
              <a:path w="21600" h="21600" extrusionOk="0">
                <a:moveTo>
                  <a:pt x="0" y="4261"/>
                </a:moveTo>
                <a:lnTo>
                  <a:pt x="14259" y="21600"/>
                </a:lnTo>
                <a:lnTo>
                  <a:pt x="21600" y="0"/>
                </a:lnTo>
                <a:lnTo>
                  <a:pt x="0" y="4261"/>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8" name="Freeform: Shape 7"/>
          <p:cNvSpPr/>
          <p:nvPr/>
        </p:nvSpPr>
        <p:spPr>
          <a:xfrm>
            <a:off x="2324535" y="4915014"/>
            <a:ext cx="1762779" cy="680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384" y="12975"/>
                  <a:pt x="12748" y="21600"/>
                  <a:pt x="6344" y="21600"/>
                </a:cubicBezTo>
                <a:cubicBezTo>
                  <a:pt x="4102" y="21600"/>
                  <a:pt x="1977" y="20531"/>
                  <a:pt x="0" y="1862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9" name="Freeform: Shape 8"/>
          <p:cNvSpPr/>
          <p:nvPr/>
        </p:nvSpPr>
        <p:spPr>
          <a:xfrm>
            <a:off x="3547502" y="3250774"/>
            <a:ext cx="409669" cy="1363796"/>
          </a:xfrm>
          <a:custGeom>
            <a:avLst/>
            <a:gdLst/>
            <a:ahLst/>
            <a:cxnLst>
              <a:cxn ang="0">
                <a:pos x="wd2" y="hd2"/>
              </a:cxn>
              <a:cxn ang="5400000">
                <a:pos x="wd2" y="hd2"/>
              </a:cxn>
              <a:cxn ang="10800000">
                <a:pos x="wd2" y="hd2"/>
              </a:cxn>
              <a:cxn ang="16200000">
                <a:pos x="wd2" y="hd2"/>
              </a:cxn>
            </a:cxnLst>
            <a:rect l="0" t="0" r="r" b="b"/>
            <a:pathLst>
              <a:path w="19442" h="21600" extrusionOk="0">
                <a:moveTo>
                  <a:pt x="13714" y="21600"/>
                </a:moveTo>
                <a:cubicBezTo>
                  <a:pt x="21600" y="16448"/>
                  <a:pt x="21600" y="10113"/>
                  <a:pt x="12114" y="4732"/>
                </a:cubicBezTo>
                <a:cubicBezTo>
                  <a:pt x="8800" y="2900"/>
                  <a:pt x="4686" y="1298"/>
                  <a:pt x="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0" name="Freeform: Shape 9"/>
          <p:cNvSpPr/>
          <p:nvPr/>
        </p:nvSpPr>
        <p:spPr>
          <a:xfrm>
            <a:off x="3493387" y="3202833"/>
            <a:ext cx="156803" cy="1509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4816"/>
                </a:lnTo>
                <a:lnTo>
                  <a:pt x="7013" y="21600"/>
                </a:lnTo>
                <a:lnTo>
                  <a:pt x="0" y="0"/>
                </a:lnTo>
                <a:close/>
              </a:path>
            </a:pathLst>
          </a:custGeom>
          <a:solidFill>
            <a:schemeClr val="accent1"/>
          </a:solidFill>
          <a:ln>
            <a:noFill/>
            <a:round/>
          </a:ln>
        </p:spPr>
        <p:txBody>
          <a:bodyPr anchor="ctr"/>
          <a:lstStyle/>
          <a:p>
            <a:pPr algn="ctr"/>
            <a:endParaRPr>
              <a:solidFill>
                <a:schemeClr val="accent1"/>
              </a:solidFill>
              <a:latin typeface="+mn-ea"/>
              <a:cs typeface="+mn-ea"/>
              <a:sym typeface="+mn-lt"/>
            </a:endParaRPr>
          </a:p>
        </p:txBody>
      </p:sp>
      <p:sp>
        <p:nvSpPr>
          <p:cNvPr id="21" name="Freeform: Shape 10"/>
          <p:cNvSpPr/>
          <p:nvPr/>
        </p:nvSpPr>
        <p:spPr>
          <a:xfrm>
            <a:off x="345848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26" name="Freeform: Shape 11"/>
          <p:cNvSpPr/>
          <p:nvPr/>
        </p:nvSpPr>
        <p:spPr>
          <a:xfrm>
            <a:off x="1361282" y="3077578"/>
            <a:ext cx="428734" cy="1810756"/>
          </a:xfrm>
          <a:custGeom>
            <a:avLst/>
            <a:gdLst/>
            <a:ahLst/>
            <a:cxnLst>
              <a:cxn ang="0">
                <a:pos x="wd2" y="hd2"/>
              </a:cxn>
              <a:cxn ang="5400000">
                <a:pos x="wd2" y="hd2"/>
              </a:cxn>
              <a:cxn ang="10800000">
                <a:pos x="wd2" y="hd2"/>
              </a:cxn>
              <a:cxn ang="16200000">
                <a:pos x="wd2" y="hd2"/>
              </a:cxn>
            </a:cxnLst>
            <a:rect l="0" t="0" r="r" b="b"/>
            <a:pathLst>
              <a:path w="21600" h="21600" extrusionOk="0">
                <a:moveTo>
                  <a:pt x="11043" y="21600"/>
                </a:moveTo>
                <a:cubicBezTo>
                  <a:pt x="4004" y="18929"/>
                  <a:pt x="0" y="15769"/>
                  <a:pt x="0" y="12380"/>
                </a:cubicBezTo>
                <a:cubicBezTo>
                  <a:pt x="0" y="7554"/>
                  <a:pt x="8252" y="3188"/>
                  <a:pt x="2160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9" name="Freeform: Shape 12"/>
          <p:cNvSpPr/>
          <p:nvPr/>
        </p:nvSpPr>
        <p:spPr>
          <a:xfrm>
            <a:off x="1689197" y="3032311"/>
            <a:ext cx="155811" cy="1519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929"/>
                </a:lnTo>
                <a:lnTo>
                  <a:pt x="14965" y="21600"/>
                </a:lnTo>
                <a:lnTo>
                  <a:pt x="21600" y="0"/>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30" name="Freeform: Shape 13"/>
          <p:cNvSpPr/>
          <p:nvPr/>
        </p:nvSpPr>
        <p:spPr>
          <a:xfrm>
            <a:off x="1891408" y="4676051"/>
            <a:ext cx="1314349" cy="546990"/>
          </a:xfrm>
          <a:custGeom>
            <a:avLst/>
            <a:gdLst/>
            <a:ahLst/>
            <a:cxnLst>
              <a:cxn ang="0">
                <a:pos x="wd2" y="hd2"/>
              </a:cxn>
              <a:cxn ang="5400000">
                <a:pos x="wd2" y="hd2"/>
              </a:cxn>
              <a:cxn ang="10800000">
                <a:pos x="wd2" y="hd2"/>
              </a:cxn>
              <a:cxn ang="16200000">
                <a:pos x="wd2" y="hd2"/>
              </a:cxn>
            </a:cxnLst>
            <a:rect l="0" t="0" r="r" b="b"/>
            <a:pathLst>
              <a:path w="21600" h="18027" extrusionOk="0">
                <a:moveTo>
                  <a:pt x="0" y="0"/>
                </a:moveTo>
                <a:cubicBezTo>
                  <a:pt x="4470" y="15247"/>
                  <a:pt x="13609" y="21600"/>
                  <a:pt x="21600" y="16041"/>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40" name="Freeform: Shape 14"/>
          <p:cNvSpPr/>
          <p:nvPr/>
        </p:nvSpPr>
        <p:spPr>
          <a:xfrm>
            <a:off x="3150737" y="5096814"/>
            <a:ext cx="155888" cy="151876"/>
          </a:xfrm>
          <a:custGeom>
            <a:avLst/>
            <a:gdLst/>
            <a:ahLst/>
            <a:cxnLst>
              <a:cxn ang="0">
                <a:pos x="wd2" y="hd2"/>
              </a:cxn>
              <a:cxn ang="5400000">
                <a:pos x="wd2" y="hd2"/>
              </a:cxn>
              <a:cxn ang="10800000">
                <a:pos x="wd2" y="hd2"/>
              </a:cxn>
              <a:cxn ang="16200000">
                <a:pos x="wd2" y="hd2"/>
              </a:cxn>
            </a:cxnLst>
            <a:rect l="0" t="0" r="r" b="b"/>
            <a:pathLst>
              <a:path w="21600" h="21600" extrusionOk="0">
                <a:moveTo>
                  <a:pt x="21600" y="4204"/>
                </a:moveTo>
                <a:lnTo>
                  <a:pt x="7341" y="21600"/>
                </a:lnTo>
                <a:lnTo>
                  <a:pt x="0" y="0"/>
                </a:lnTo>
                <a:lnTo>
                  <a:pt x="21600" y="4204"/>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41" name="Freeform: Shape 15"/>
          <p:cNvSpPr/>
          <p:nvPr/>
        </p:nvSpPr>
        <p:spPr>
          <a:xfrm>
            <a:off x="89369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42" name="Freeform: Shape 56"/>
          <p:cNvSpPr/>
          <p:nvPr/>
        </p:nvSpPr>
        <p:spPr bwMode="auto">
          <a:xfrm>
            <a:off x="3886868" y="4608140"/>
            <a:ext cx="518429" cy="519637"/>
          </a:xfrm>
          <a:custGeom>
            <a:avLst/>
            <a:gdLst>
              <a:gd name="T0" fmla="*/ 103 w 181"/>
              <a:gd name="T1" fmla="*/ 23 h 181"/>
              <a:gd name="T2" fmla="*/ 23 w 181"/>
              <a:gd name="T3" fmla="*/ 23 h 181"/>
              <a:gd name="T4" fmla="*/ 23 w 181"/>
              <a:gd name="T5" fmla="*/ 103 h 181"/>
              <a:gd name="T6" fmla="*/ 95 w 181"/>
              <a:gd name="T7" fmla="*/ 110 h 181"/>
              <a:gd name="T8" fmla="*/ 97 w 181"/>
              <a:gd name="T9" fmla="*/ 113 h 181"/>
              <a:gd name="T10" fmla="*/ 97 w 181"/>
              <a:gd name="T11" fmla="*/ 114 h 181"/>
              <a:gd name="T12" fmla="*/ 97 w 181"/>
              <a:gd name="T13" fmla="*/ 122 h 181"/>
              <a:gd name="T14" fmla="*/ 153 w 181"/>
              <a:gd name="T15" fmla="*/ 178 h 181"/>
              <a:gd name="T16" fmla="*/ 161 w 181"/>
              <a:gd name="T17" fmla="*/ 178 h 181"/>
              <a:gd name="T18" fmla="*/ 162 w 181"/>
              <a:gd name="T19" fmla="*/ 178 h 181"/>
              <a:gd name="T20" fmla="*/ 162 w 181"/>
              <a:gd name="T21" fmla="*/ 178 h 181"/>
              <a:gd name="T22" fmla="*/ 168 w 181"/>
              <a:gd name="T23" fmla="*/ 178 h 181"/>
              <a:gd name="T24" fmla="*/ 178 w 181"/>
              <a:gd name="T25" fmla="*/ 168 h 181"/>
              <a:gd name="T26" fmla="*/ 178 w 181"/>
              <a:gd name="T27" fmla="*/ 163 h 181"/>
              <a:gd name="T28" fmla="*/ 178 w 181"/>
              <a:gd name="T29" fmla="*/ 162 h 181"/>
              <a:gd name="T30" fmla="*/ 178 w 181"/>
              <a:gd name="T31" fmla="*/ 161 h 181"/>
              <a:gd name="T32" fmla="*/ 178 w 181"/>
              <a:gd name="T33" fmla="*/ 153 h 181"/>
              <a:gd name="T34" fmla="*/ 122 w 181"/>
              <a:gd name="T35" fmla="*/ 97 h 181"/>
              <a:gd name="T36" fmla="*/ 113 w 181"/>
              <a:gd name="T37" fmla="*/ 97 h 181"/>
              <a:gd name="T38" fmla="*/ 113 w 181"/>
              <a:gd name="T39" fmla="*/ 97 h 181"/>
              <a:gd name="T40" fmla="*/ 110 w 181"/>
              <a:gd name="T41" fmla="*/ 95 h 181"/>
              <a:gd name="T42" fmla="*/ 103 w 181"/>
              <a:gd name="T43" fmla="*/ 23 h 181"/>
              <a:gd name="T44" fmla="*/ 35 w 181"/>
              <a:gd name="T45" fmla="*/ 35 h 181"/>
              <a:gd name="T46" fmla="*/ 91 w 181"/>
              <a:gd name="T47" fmla="*/ 35 h 181"/>
              <a:gd name="T48" fmla="*/ 91 w 181"/>
              <a:gd name="T49" fmla="*/ 91 h 181"/>
              <a:gd name="T50" fmla="*/ 35 w 181"/>
              <a:gd name="T51" fmla="*/ 92 h 181"/>
              <a:gd name="T52" fmla="*/ 35 w 181"/>
              <a:gd name="T53" fmla="*/ 3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1" h="181">
                <a:moveTo>
                  <a:pt x="103" y="23"/>
                </a:moveTo>
                <a:cubicBezTo>
                  <a:pt x="81" y="0"/>
                  <a:pt x="45" y="0"/>
                  <a:pt x="23" y="23"/>
                </a:cubicBezTo>
                <a:cubicBezTo>
                  <a:pt x="0" y="45"/>
                  <a:pt x="0" y="81"/>
                  <a:pt x="23" y="103"/>
                </a:cubicBezTo>
                <a:cubicBezTo>
                  <a:pt x="42" y="123"/>
                  <a:pt x="72" y="125"/>
                  <a:pt x="95" y="110"/>
                </a:cubicBezTo>
                <a:cubicBezTo>
                  <a:pt x="97" y="113"/>
                  <a:pt x="97" y="113"/>
                  <a:pt x="97" y="113"/>
                </a:cubicBezTo>
                <a:cubicBezTo>
                  <a:pt x="97" y="114"/>
                  <a:pt x="97" y="114"/>
                  <a:pt x="97" y="114"/>
                </a:cubicBezTo>
                <a:cubicBezTo>
                  <a:pt x="94" y="116"/>
                  <a:pt x="94" y="120"/>
                  <a:pt x="97" y="122"/>
                </a:cubicBezTo>
                <a:cubicBezTo>
                  <a:pt x="153" y="178"/>
                  <a:pt x="153" y="178"/>
                  <a:pt x="153" y="178"/>
                </a:cubicBezTo>
                <a:cubicBezTo>
                  <a:pt x="155" y="181"/>
                  <a:pt x="159" y="181"/>
                  <a:pt x="161" y="178"/>
                </a:cubicBezTo>
                <a:cubicBezTo>
                  <a:pt x="162" y="178"/>
                  <a:pt x="162" y="178"/>
                  <a:pt x="162" y="178"/>
                </a:cubicBezTo>
                <a:cubicBezTo>
                  <a:pt x="162" y="178"/>
                  <a:pt x="162" y="178"/>
                  <a:pt x="162" y="178"/>
                </a:cubicBezTo>
                <a:cubicBezTo>
                  <a:pt x="164" y="180"/>
                  <a:pt x="166" y="180"/>
                  <a:pt x="168" y="178"/>
                </a:cubicBezTo>
                <a:cubicBezTo>
                  <a:pt x="178" y="168"/>
                  <a:pt x="178" y="168"/>
                  <a:pt x="178" y="168"/>
                </a:cubicBezTo>
                <a:cubicBezTo>
                  <a:pt x="180" y="166"/>
                  <a:pt x="180" y="164"/>
                  <a:pt x="178" y="163"/>
                </a:cubicBezTo>
                <a:cubicBezTo>
                  <a:pt x="178" y="162"/>
                  <a:pt x="178" y="162"/>
                  <a:pt x="178" y="162"/>
                </a:cubicBezTo>
                <a:cubicBezTo>
                  <a:pt x="178" y="161"/>
                  <a:pt x="178" y="161"/>
                  <a:pt x="178" y="161"/>
                </a:cubicBezTo>
                <a:cubicBezTo>
                  <a:pt x="181" y="159"/>
                  <a:pt x="181" y="155"/>
                  <a:pt x="178" y="153"/>
                </a:cubicBezTo>
                <a:cubicBezTo>
                  <a:pt x="122" y="97"/>
                  <a:pt x="122" y="97"/>
                  <a:pt x="122" y="97"/>
                </a:cubicBezTo>
                <a:cubicBezTo>
                  <a:pt x="120" y="94"/>
                  <a:pt x="116" y="94"/>
                  <a:pt x="113" y="97"/>
                </a:cubicBezTo>
                <a:cubicBezTo>
                  <a:pt x="113" y="97"/>
                  <a:pt x="113" y="97"/>
                  <a:pt x="113" y="97"/>
                </a:cubicBezTo>
                <a:cubicBezTo>
                  <a:pt x="110" y="95"/>
                  <a:pt x="110" y="95"/>
                  <a:pt x="110" y="95"/>
                </a:cubicBezTo>
                <a:cubicBezTo>
                  <a:pt x="125" y="73"/>
                  <a:pt x="123" y="42"/>
                  <a:pt x="103" y="23"/>
                </a:cubicBezTo>
                <a:moveTo>
                  <a:pt x="35" y="35"/>
                </a:moveTo>
                <a:cubicBezTo>
                  <a:pt x="50" y="19"/>
                  <a:pt x="76" y="19"/>
                  <a:pt x="91" y="35"/>
                </a:cubicBezTo>
                <a:cubicBezTo>
                  <a:pt x="107" y="50"/>
                  <a:pt x="107" y="76"/>
                  <a:pt x="91" y="91"/>
                </a:cubicBezTo>
                <a:cubicBezTo>
                  <a:pt x="76" y="107"/>
                  <a:pt x="50" y="107"/>
                  <a:pt x="35" y="92"/>
                </a:cubicBezTo>
                <a:cubicBezTo>
                  <a:pt x="19" y="76"/>
                  <a:pt x="19" y="50"/>
                  <a:pt x="35" y="35"/>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3" name="Freeform: Shape 57"/>
          <p:cNvSpPr/>
          <p:nvPr/>
        </p:nvSpPr>
        <p:spPr bwMode="auto">
          <a:xfrm>
            <a:off x="2564266" y="2414373"/>
            <a:ext cx="504723" cy="503652"/>
          </a:xfrm>
          <a:custGeom>
            <a:avLst/>
            <a:gdLst>
              <a:gd name="T0" fmla="*/ 0 w 199"/>
              <a:gd name="T1" fmla="*/ 99 h 198"/>
              <a:gd name="T2" fmla="*/ 199 w 199"/>
              <a:gd name="T3" fmla="*/ 99 h 198"/>
              <a:gd name="T4" fmla="*/ 112 w 199"/>
              <a:gd name="T5" fmla="*/ 185 h 198"/>
              <a:gd name="T6" fmla="*/ 104 w 199"/>
              <a:gd name="T7" fmla="*/ 145 h 198"/>
              <a:gd name="T8" fmla="*/ 112 w 199"/>
              <a:gd name="T9" fmla="*/ 185 h 198"/>
              <a:gd name="T10" fmla="*/ 96 w 199"/>
              <a:gd name="T11" fmla="*/ 145 h 198"/>
              <a:gd name="T12" fmla="*/ 87 w 199"/>
              <a:gd name="T13" fmla="*/ 185 h 198"/>
              <a:gd name="T14" fmla="*/ 87 w 199"/>
              <a:gd name="T15" fmla="*/ 13 h 198"/>
              <a:gd name="T16" fmla="*/ 96 w 199"/>
              <a:gd name="T17" fmla="*/ 53 h 198"/>
              <a:gd name="T18" fmla="*/ 87 w 199"/>
              <a:gd name="T19" fmla="*/ 13 h 198"/>
              <a:gd name="T20" fmla="*/ 104 w 199"/>
              <a:gd name="T21" fmla="*/ 53 h 198"/>
              <a:gd name="T22" fmla="*/ 112 w 199"/>
              <a:gd name="T23" fmla="*/ 13 h 198"/>
              <a:gd name="T24" fmla="*/ 104 w 199"/>
              <a:gd name="T25" fmla="*/ 61 h 198"/>
              <a:gd name="T26" fmla="*/ 149 w 199"/>
              <a:gd name="T27" fmla="*/ 95 h 198"/>
              <a:gd name="T28" fmla="*/ 104 w 199"/>
              <a:gd name="T29" fmla="*/ 61 h 198"/>
              <a:gd name="T30" fmla="*/ 96 w 199"/>
              <a:gd name="T31" fmla="*/ 95 h 198"/>
              <a:gd name="T32" fmla="*/ 57 w 199"/>
              <a:gd name="T33" fmla="*/ 55 h 198"/>
              <a:gd name="T34" fmla="*/ 42 w 199"/>
              <a:gd name="T35" fmla="*/ 95 h 198"/>
              <a:gd name="T36" fmla="*/ 31 w 199"/>
              <a:gd name="T37" fmla="*/ 45 h 198"/>
              <a:gd name="T38" fmla="*/ 42 w 199"/>
              <a:gd name="T39" fmla="*/ 95 h 198"/>
              <a:gd name="T40" fmla="*/ 49 w 199"/>
              <a:gd name="T41" fmla="*/ 145 h 198"/>
              <a:gd name="T42" fmla="*/ 13 w 199"/>
              <a:gd name="T43" fmla="*/ 103 h 198"/>
              <a:gd name="T44" fmla="*/ 50 w 199"/>
              <a:gd name="T45" fmla="*/ 103 h 198"/>
              <a:gd name="T46" fmla="*/ 96 w 199"/>
              <a:gd name="T47" fmla="*/ 137 h 198"/>
              <a:gd name="T48" fmla="*/ 50 w 199"/>
              <a:gd name="T49" fmla="*/ 103 h 198"/>
              <a:gd name="T50" fmla="*/ 104 w 199"/>
              <a:gd name="T51" fmla="*/ 103 h 198"/>
              <a:gd name="T52" fmla="*/ 143 w 199"/>
              <a:gd name="T53" fmla="*/ 142 h 198"/>
              <a:gd name="T54" fmla="*/ 157 w 199"/>
              <a:gd name="T55" fmla="*/ 103 h 198"/>
              <a:gd name="T56" fmla="*/ 168 w 199"/>
              <a:gd name="T57" fmla="*/ 153 h 198"/>
              <a:gd name="T58" fmla="*/ 157 w 199"/>
              <a:gd name="T59" fmla="*/ 103 h 198"/>
              <a:gd name="T60" fmla="*/ 150 w 199"/>
              <a:gd name="T61" fmla="*/ 53 h 198"/>
              <a:gd name="T62" fmla="*/ 187 w 199"/>
              <a:gd name="T63" fmla="*/ 95 h 198"/>
              <a:gd name="T64" fmla="*/ 162 w 199"/>
              <a:gd name="T65" fmla="*/ 39 h 198"/>
              <a:gd name="T66" fmla="*/ 131 w 199"/>
              <a:gd name="T67" fmla="*/ 18 h 198"/>
              <a:gd name="T68" fmla="*/ 68 w 199"/>
              <a:gd name="T69" fmla="*/ 18 h 198"/>
              <a:gd name="T70" fmla="*/ 37 w 199"/>
              <a:gd name="T71" fmla="*/ 39 h 198"/>
              <a:gd name="T72" fmla="*/ 37 w 199"/>
              <a:gd name="T73" fmla="*/ 159 h 198"/>
              <a:gd name="T74" fmla="*/ 68 w 199"/>
              <a:gd name="T75" fmla="*/ 180 h 198"/>
              <a:gd name="T76" fmla="*/ 131 w 199"/>
              <a:gd name="T77" fmla="*/ 180 h 198"/>
              <a:gd name="T78" fmla="*/ 162 w 199"/>
              <a:gd name="T79" fmla="*/ 15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9" h="198">
                <a:moveTo>
                  <a:pt x="100" y="0"/>
                </a:moveTo>
                <a:cubicBezTo>
                  <a:pt x="45" y="0"/>
                  <a:pt x="0" y="44"/>
                  <a:pt x="0" y="99"/>
                </a:cubicBezTo>
                <a:cubicBezTo>
                  <a:pt x="0" y="153"/>
                  <a:pt x="45" y="198"/>
                  <a:pt x="100" y="198"/>
                </a:cubicBezTo>
                <a:cubicBezTo>
                  <a:pt x="154" y="198"/>
                  <a:pt x="199" y="153"/>
                  <a:pt x="199" y="99"/>
                </a:cubicBezTo>
                <a:cubicBezTo>
                  <a:pt x="199" y="44"/>
                  <a:pt x="154" y="0"/>
                  <a:pt x="100" y="0"/>
                </a:cubicBezTo>
                <a:moveTo>
                  <a:pt x="112" y="185"/>
                </a:moveTo>
                <a:cubicBezTo>
                  <a:pt x="109" y="185"/>
                  <a:pt x="106" y="186"/>
                  <a:pt x="104" y="186"/>
                </a:cubicBezTo>
                <a:cubicBezTo>
                  <a:pt x="104" y="145"/>
                  <a:pt x="104" y="145"/>
                  <a:pt x="104" y="145"/>
                </a:cubicBezTo>
                <a:cubicBezTo>
                  <a:pt x="116" y="145"/>
                  <a:pt x="129" y="147"/>
                  <a:pt x="140" y="150"/>
                </a:cubicBezTo>
                <a:cubicBezTo>
                  <a:pt x="133" y="167"/>
                  <a:pt x="123" y="180"/>
                  <a:pt x="112" y="185"/>
                </a:cubicBezTo>
                <a:moveTo>
                  <a:pt x="59" y="150"/>
                </a:moveTo>
                <a:cubicBezTo>
                  <a:pt x="71" y="147"/>
                  <a:pt x="83" y="145"/>
                  <a:pt x="96" y="145"/>
                </a:cubicBezTo>
                <a:cubicBezTo>
                  <a:pt x="96" y="186"/>
                  <a:pt x="96" y="186"/>
                  <a:pt x="96" y="186"/>
                </a:cubicBezTo>
                <a:cubicBezTo>
                  <a:pt x="93" y="186"/>
                  <a:pt x="90" y="185"/>
                  <a:pt x="87" y="185"/>
                </a:cubicBezTo>
                <a:cubicBezTo>
                  <a:pt x="76" y="180"/>
                  <a:pt x="66" y="167"/>
                  <a:pt x="59" y="150"/>
                </a:cubicBezTo>
                <a:moveTo>
                  <a:pt x="87" y="13"/>
                </a:moveTo>
                <a:cubicBezTo>
                  <a:pt x="90" y="12"/>
                  <a:pt x="93" y="12"/>
                  <a:pt x="96" y="12"/>
                </a:cubicBezTo>
                <a:cubicBezTo>
                  <a:pt x="96" y="53"/>
                  <a:pt x="96" y="53"/>
                  <a:pt x="96" y="53"/>
                </a:cubicBezTo>
                <a:cubicBezTo>
                  <a:pt x="83" y="53"/>
                  <a:pt x="71" y="51"/>
                  <a:pt x="59" y="48"/>
                </a:cubicBezTo>
                <a:cubicBezTo>
                  <a:pt x="66" y="31"/>
                  <a:pt x="76" y="18"/>
                  <a:pt x="87" y="13"/>
                </a:cubicBezTo>
                <a:moveTo>
                  <a:pt x="140" y="48"/>
                </a:moveTo>
                <a:cubicBezTo>
                  <a:pt x="129" y="51"/>
                  <a:pt x="116" y="53"/>
                  <a:pt x="104" y="53"/>
                </a:cubicBezTo>
                <a:cubicBezTo>
                  <a:pt x="104" y="12"/>
                  <a:pt x="104" y="12"/>
                  <a:pt x="104" y="12"/>
                </a:cubicBezTo>
                <a:cubicBezTo>
                  <a:pt x="106" y="12"/>
                  <a:pt x="109" y="12"/>
                  <a:pt x="112" y="13"/>
                </a:cubicBezTo>
                <a:cubicBezTo>
                  <a:pt x="123" y="18"/>
                  <a:pt x="133" y="31"/>
                  <a:pt x="140" y="48"/>
                </a:cubicBezTo>
                <a:moveTo>
                  <a:pt x="104" y="61"/>
                </a:moveTo>
                <a:cubicBezTo>
                  <a:pt x="117" y="61"/>
                  <a:pt x="130" y="59"/>
                  <a:pt x="143" y="55"/>
                </a:cubicBezTo>
                <a:cubicBezTo>
                  <a:pt x="146" y="67"/>
                  <a:pt x="148" y="81"/>
                  <a:pt x="149" y="95"/>
                </a:cubicBezTo>
                <a:cubicBezTo>
                  <a:pt x="104" y="95"/>
                  <a:pt x="104" y="95"/>
                  <a:pt x="104" y="95"/>
                </a:cubicBezTo>
                <a:lnTo>
                  <a:pt x="104" y="61"/>
                </a:lnTo>
                <a:close/>
                <a:moveTo>
                  <a:pt x="96" y="61"/>
                </a:moveTo>
                <a:cubicBezTo>
                  <a:pt x="96" y="95"/>
                  <a:pt x="96" y="95"/>
                  <a:pt x="96" y="95"/>
                </a:cubicBezTo>
                <a:cubicBezTo>
                  <a:pt x="50" y="95"/>
                  <a:pt x="50" y="95"/>
                  <a:pt x="50" y="95"/>
                </a:cubicBezTo>
                <a:cubicBezTo>
                  <a:pt x="51" y="81"/>
                  <a:pt x="53" y="67"/>
                  <a:pt x="57" y="55"/>
                </a:cubicBezTo>
                <a:cubicBezTo>
                  <a:pt x="69" y="59"/>
                  <a:pt x="82" y="61"/>
                  <a:pt x="96" y="61"/>
                </a:cubicBezTo>
                <a:moveTo>
                  <a:pt x="42" y="95"/>
                </a:moveTo>
                <a:cubicBezTo>
                  <a:pt x="13" y="95"/>
                  <a:pt x="13" y="95"/>
                  <a:pt x="13" y="95"/>
                </a:cubicBezTo>
                <a:cubicBezTo>
                  <a:pt x="13" y="76"/>
                  <a:pt x="20" y="59"/>
                  <a:pt x="31" y="45"/>
                </a:cubicBezTo>
                <a:cubicBezTo>
                  <a:pt x="37" y="48"/>
                  <a:pt x="43" y="51"/>
                  <a:pt x="49" y="53"/>
                </a:cubicBezTo>
                <a:cubicBezTo>
                  <a:pt x="45" y="65"/>
                  <a:pt x="43" y="80"/>
                  <a:pt x="42" y="95"/>
                </a:cubicBezTo>
                <a:moveTo>
                  <a:pt x="42" y="103"/>
                </a:moveTo>
                <a:cubicBezTo>
                  <a:pt x="43" y="118"/>
                  <a:pt x="45" y="132"/>
                  <a:pt x="49" y="145"/>
                </a:cubicBezTo>
                <a:cubicBezTo>
                  <a:pt x="43" y="147"/>
                  <a:pt x="37" y="150"/>
                  <a:pt x="31" y="153"/>
                </a:cubicBezTo>
                <a:cubicBezTo>
                  <a:pt x="20" y="139"/>
                  <a:pt x="13" y="122"/>
                  <a:pt x="13" y="103"/>
                </a:cubicBezTo>
                <a:lnTo>
                  <a:pt x="42" y="103"/>
                </a:lnTo>
                <a:close/>
                <a:moveTo>
                  <a:pt x="50" y="103"/>
                </a:moveTo>
                <a:cubicBezTo>
                  <a:pt x="96" y="103"/>
                  <a:pt x="96" y="103"/>
                  <a:pt x="96" y="103"/>
                </a:cubicBezTo>
                <a:cubicBezTo>
                  <a:pt x="96" y="137"/>
                  <a:pt x="96" y="137"/>
                  <a:pt x="96" y="137"/>
                </a:cubicBezTo>
                <a:cubicBezTo>
                  <a:pt x="82" y="137"/>
                  <a:pt x="69" y="139"/>
                  <a:pt x="57" y="142"/>
                </a:cubicBezTo>
                <a:cubicBezTo>
                  <a:pt x="53" y="131"/>
                  <a:pt x="51" y="117"/>
                  <a:pt x="50" y="103"/>
                </a:cubicBezTo>
                <a:moveTo>
                  <a:pt x="104" y="137"/>
                </a:moveTo>
                <a:cubicBezTo>
                  <a:pt x="104" y="103"/>
                  <a:pt x="104" y="103"/>
                  <a:pt x="104" y="103"/>
                </a:cubicBezTo>
                <a:cubicBezTo>
                  <a:pt x="149" y="103"/>
                  <a:pt x="149" y="103"/>
                  <a:pt x="149" y="103"/>
                </a:cubicBezTo>
                <a:cubicBezTo>
                  <a:pt x="148" y="117"/>
                  <a:pt x="146" y="131"/>
                  <a:pt x="143" y="142"/>
                </a:cubicBezTo>
                <a:cubicBezTo>
                  <a:pt x="130" y="139"/>
                  <a:pt x="117" y="137"/>
                  <a:pt x="104" y="137"/>
                </a:cubicBezTo>
                <a:moveTo>
                  <a:pt x="157" y="103"/>
                </a:moveTo>
                <a:cubicBezTo>
                  <a:pt x="187" y="103"/>
                  <a:pt x="187" y="103"/>
                  <a:pt x="187" y="103"/>
                </a:cubicBezTo>
                <a:cubicBezTo>
                  <a:pt x="186" y="122"/>
                  <a:pt x="179" y="139"/>
                  <a:pt x="168" y="153"/>
                </a:cubicBezTo>
                <a:cubicBezTo>
                  <a:pt x="162" y="150"/>
                  <a:pt x="156" y="147"/>
                  <a:pt x="150" y="145"/>
                </a:cubicBezTo>
                <a:cubicBezTo>
                  <a:pt x="154" y="132"/>
                  <a:pt x="156" y="118"/>
                  <a:pt x="157" y="103"/>
                </a:cubicBezTo>
                <a:moveTo>
                  <a:pt x="157" y="95"/>
                </a:moveTo>
                <a:cubicBezTo>
                  <a:pt x="156" y="80"/>
                  <a:pt x="154" y="65"/>
                  <a:pt x="150" y="53"/>
                </a:cubicBezTo>
                <a:cubicBezTo>
                  <a:pt x="156" y="51"/>
                  <a:pt x="162" y="48"/>
                  <a:pt x="168" y="45"/>
                </a:cubicBezTo>
                <a:cubicBezTo>
                  <a:pt x="179" y="59"/>
                  <a:pt x="186" y="76"/>
                  <a:pt x="187" y="95"/>
                </a:cubicBezTo>
                <a:lnTo>
                  <a:pt x="157" y="95"/>
                </a:lnTo>
                <a:close/>
                <a:moveTo>
                  <a:pt x="162" y="39"/>
                </a:moveTo>
                <a:cubicBezTo>
                  <a:pt x="158" y="41"/>
                  <a:pt x="153" y="43"/>
                  <a:pt x="147" y="45"/>
                </a:cubicBezTo>
                <a:cubicBezTo>
                  <a:pt x="143" y="34"/>
                  <a:pt x="137" y="25"/>
                  <a:pt x="131" y="18"/>
                </a:cubicBezTo>
                <a:cubicBezTo>
                  <a:pt x="143" y="22"/>
                  <a:pt x="154" y="29"/>
                  <a:pt x="162" y="39"/>
                </a:cubicBezTo>
                <a:moveTo>
                  <a:pt x="68" y="18"/>
                </a:moveTo>
                <a:cubicBezTo>
                  <a:pt x="62" y="25"/>
                  <a:pt x="56" y="34"/>
                  <a:pt x="52" y="45"/>
                </a:cubicBezTo>
                <a:cubicBezTo>
                  <a:pt x="46" y="43"/>
                  <a:pt x="41" y="41"/>
                  <a:pt x="37" y="39"/>
                </a:cubicBezTo>
                <a:cubicBezTo>
                  <a:pt x="46" y="29"/>
                  <a:pt x="56" y="22"/>
                  <a:pt x="68" y="18"/>
                </a:cubicBezTo>
                <a:moveTo>
                  <a:pt x="37" y="159"/>
                </a:moveTo>
                <a:cubicBezTo>
                  <a:pt x="41" y="157"/>
                  <a:pt x="46" y="154"/>
                  <a:pt x="52" y="152"/>
                </a:cubicBezTo>
                <a:cubicBezTo>
                  <a:pt x="56" y="163"/>
                  <a:pt x="62" y="173"/>
                  <a:pt x="68" y="180"/>
                </a:cubicBezTo>
                <a:cubicBezTo>
                  <a:pt x="56" y="175"/>
                  <a:pt x="46" y="168"/>
                  <a:pt x="37" y="159"/>
                </a:cubicBezTo>
                <a:moveTo>
                  <a:pt x="131" y="180"/>
                </a:moveTo>
                <a:cubicBezTo>
                  <a:pt x="137" y="173"/>
                  <a:pt x="143" y="163"/>
                  <a:pt x="147" y="152"/>
                </a:cubicBezTo>
                <a:cubicBezTo>
                  <a:pt x="153" y="154"/>
                  <a:pt x="158" y="157"/>
                  <a:pt x="162" y="159"/>
                </a:cubicBezTo>
                <a:cubicBezTo>
                  <a:pt x="154" y="168"/>
                  <a:pt x="143" y="175"/>
                  <a:pt x="131" y="180"/>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4" name="Freeform: Shape 58"/>
          <p:cNvSpPr/>
          <p:nvPr/>
        </p:nvSpPr>
        <p:spPr bwMode="auto">
          <a:xfrm>
            <a:off x="1322863" y="4621969"/>
            <a:ext cx="516854" cy="491982"/>
          </a:xfrm>
          <a:custGeom>
            <a:avLst/>
            <a:gdLst>
              <a:gd name="T0" fmla="*/ 43 w 202"/>
              <a:gd name="T1" fmla="*/ 118 h 192"/>
              <a:gd name="T2" fmla="*/ 29 w 202"/>
              <a:gd name="T3" fmla="*/ 88 h 192"/>
              <a:gd name="T4" fmla="*/ 69 w 202"/>
              <a:gd name="T5" fmla="*/ 77 h 192"/>
              <a:gd name="T6" fmla="*/ 49 w 202"/>
              <a:gd name="T7" fmla="*/ 145 h 192"/>
              <a:gd name="T8" fmla="*/ 49 w 202"/>
              <a:gd name="T9" fmla="*/ 47 h 192"/>
              <a:gd name="T10" fmla="*/ 49 w 202"/>
              <a:gd name="T11" fmla="*/ 145 h 192"/>
              <a:gd name="T12" fmla="*/ 86 w 202"/>
              <a:gd name="T13" fmla="*/ 96 h 192"/>
              <a:gd name="T14" fmla="*/ 12 w 202"/>
              <a:gd name="T15" fmla="*/ 96 h 192"/>
              <a:gd name="T16" fmla="*/ 177 w 202"/>
              <a:gd name="T17" fmla="*/ 76 h 192"/>
              <a:gd name="T18" fmla="*/ 102 w 202"/>
              <a:gd name="T19" fmla="*/ 84 h 192"/>
              <a:gd name="T20" fmla="*/ 177 w 202"/>
              <a:gd name="T21" fmla="*/ 76 h 192"/>
              <a:gd name="T22" fmla="*/ 94 w 202"/>
              <a:gd name="T23" fmla="*/ 51 h 192"/>
              <a:gd name="T24" fmla="*/ 153 w 202"/>
              <a:gd name="T25" fmla="*/ 59 h 192"/>
              <a:gd name="T26" fmla="*/ 202 w 202"/>
              <a:gd name="T27" fmla="*/ 49 h 192"/>
              <a:gd name="T28" fmla="*/ 192 w 202"/>
              <a:gd name="T29" fmla="*/ 192 h 192"/>
              <a:gd name="T30" fmla="*/ 45 w 202"/>
              <a:gd name="T31" fmla="*/ 182 h 192"/>
              <a:gd name="T32" fmla="*/ 49 w 202"/>
              <a:gd name="T33" fmla="*/ 151 h 192"/>
              <a:gd name="T34" fmla="*/ 57 w 202"/>
              <a:gd name="T35" fmla="*/ 180 h 192"/>
              <a:gd name="T36" fmla="*/ 190 w 202"/>
              <a:gd name="T37" fmla="*/ 55 h 192"/>
              <a:gd name="T38" fmla="*/ 147 w 202"/>
              <a:gd name="T39" fmla="*/ 39 h 192"/>
              <a:gd name="T40" fmla="*/ 57 w 202"/>
              <a:gd name="T41" fmla="*/ 12 h 192"/>
              <a:gd name="T42" fmla="*/ 49 w 202"/>
              <a:gd name="T43" fmla="*/ 41 h 192"/>
              <a:gd name="T44" fmla="*/ 45 w 202"/>
              <a:gd name="T45" fmla="*/ 10 h 192"/>
              <a:gd name="T46" fmla="*/ 153 w 202"/>
              <a:gd name="T47" fmla="*/ 0 h 192"/>
              <a:gd name="T48" fmla="*/ 157 w 202"/>
              <a:gd name="T49" fmla="*/ 1 h 192"/>
              <a:gd name="T50" fmla="*/ 202 w 202"/>
              <a:gd name="T51" fmla="*/ 49 h 192"/>
              <a:gd name="T52" fmla="*/ 182 w 202"/>
              <a:gd name="T53" fmla="*/ 43 h 192"/>
              <a:gd name="T54" fmla="*/ 159 w 202"/>
              <a:gd name="T55" fmla="*/ 39 h 192"/>
              <a:gd name="T56" fmla="*/ 182 w 202"/>
              <a:gd name="T57" fmla="*/ 43 h 192"/>
              <a:gd name="T58" fmla="*/ 137 w 202"/>
              <a:gd name="T59" fmla="*/ 158 h 192"/>
              <a:gd name="T60" fmla="*/ 70 w 202"/>
              <a:gd name="T61" fmla="*/ 150 h 192"/>
              <a:gd name="T62" fmla="*/ 177 w 202"/>
              <a:gd name="T63" fmla="*/ 101 h 192"/>
              <a:gd name="T64" fmla="*/ 102 w 202"/>
              <a:gd name="T65" fmla="*/ 109 h 192"/>
              <a:gd name="T66" fmla="*/ 177 w 202"/>
              <a:gd name="T67" fmla="*/ 101 h 192"/>
              <a:gd name="T68" fmla="*/ 95 w 202"/>
              <a:gd name="T69" fmla="*/ 125 h 192"/>
              <a:gd name="T70" fmla="*/ 177 w 202"/>
              <a:gd name="T71" fmla="*/ 13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2" h="192">
                <a:moveTo>
                  <a:pt x="78" y="87"/>
                </a:moveTo>
                <a:cubicBezTo>
                  <a:pt x="43" y="118"/>
                  <a:pt x="43" y="118"/>
                  <a:pt x="43" y="118"/>
                </a:cubicBezTo>
                <a:cubicBezTo>
                  <a:pt x="20" y="99"/>
                  <a:pt x="20" y="99"/>
                  <a:pt x="20" y="99"/>
                </a:cubicBezTo>
                <a:cubicBezTo>
                  <a:pt x="29" y="88"/>
                  <a:pt x="29" y="88"/>
                  <a:pt x="29" y="88"/>
                </a:cubicBezTo>
                <a:cubicBezTo>
                  <a:pt x="43" y="100"/>
                  <a:pt x="43" y="100"/>
                  <a:pt x="43" y="100"/>
                </a:cubicBezTo>
                <a:cubicBezTo>
                  <a:pt x="69" y="77"/>
                  <a:pt x="69" y="77"/>
                  <a:pt x="69" y="77"/>
                </a:cubicBezTo>
                <a:lnTo>
                  <a:pt x="78" y="87"/>
                </a:lnTo>
                <a:close/>
                <a:moveTo>
                  <a:pt x="49" y="145"/>
                </a:moveTo>
                <a:cubicBezTo>
                  <a:pt x="22" y="145"/>
                  <a:pt x="0" y="123"/>
                  <a:pt x="0" y="96"/>
                </a:cubicBezTo>
                <a:cubicBezTo>
                  <a:pt x="0" y="69"/>
                  <a:pt x="22" y="47"/>
                  <a:pt x="49" y="47"/>
                </a:cubicBezTo>
                <a:cubicBezTo>
                  <a:pt x="76" y="47"/>
                  <a:pt x="98" y="69"/>
                  <a:pt x="98" y="96"/>
                </a:cubicBezTo>
                <a:cubicBezTo>
                  <a:pt x="98" y="123"/>
                  <a:pt x="76" y="145"/>
                  <a:pt x="49" y="145"/>
                </a:cubicBezTo>
                <a:moveTo>
                  <a:pt x="49" y="133"/>
                </a:moveTo>
                <a:cubicBezTo>
                  <a:pt x="69" y="133"/>
                  <a:pt x="86" y="116"/>
                  <a:pt x="86" y="96"/>
                </a:cubicBezTo>
                <a:cubicBezTo>
                  <a:pt x="86" y="76"/>
                  <a:pt x="69" y="59"/>
                  <a:pt x="49" y="59"/>
                </a:cubicBezTo>
                <a:cubicBezTo>
                  <a:pt x="29" y="59"/>
                  <a:pt x="12" y="76"/>
                  <a:pt x="12" y="96"/>
                </a:cubicBezTo>
                <a:cubicBezTo>
                  <a:pt x="12" y="116"/>
                  <a:pt x="29" y="133"/>
                  <a:pt x="49" y="133"/>
                </a:cubicBezTo>
                <a:moveTo>
                  <a:pt x="177" y="76"/>
                </a:moveTo>
                <a:cubicBezTo>
                  <a:pt x="100" y="76"/>
                  <a:pt x="100" y="76"/>
                  <a:pt x="100" y="76"/>
                </a:cubicBezTo>
                <a:cubicBezTo>
                  <a:pt x="101" y="79"/>
                  <a:pt x="102" y="81"/>
                  <a:pt x="102" y="84"/>
                </a:cubicBezTo>
                <a:cubicBezTo>
                  <a:pt x="177" y="84"/>
                  <a:pt x="177" y="84"/>
                  <a:pt x="177" y="84"/>
                </a:cubicBezTo>
                <a:lnTo>
                  <a:pt x="177" y="76"/>
                </a:lnTo>
                <a:close/>
                <a:moveTo>
                  <a:pt x="144" y="51"/>
                </a:moveTo>
                <a:cubicBezTo>
                  <a:pt x="94" y="51"/>
                  <a:pt x="94" y="51"/>
                  <a:pt x="94" y="51"/>
                </a:cubicBezTo>
                <a:cubicBezTo>
                  <a:pt x="94" y="59"/>
                  <a:pt x="94" y="59"/>
                  <a:pt x="94" y="59"/>
                </a:cubicBezTo>
                <a:cubicBezTo>
                  <a:pt x="153" y="59"/>
                  <a:pt x="153" y="59"/>
                  <a:pt x="153" y="59"/>
                </a:cubicBezTo>
                <a:cubicBezTo>
                  <a:pt x="150" y="58"/>
                  <a:pt x="147" y="55"/>
                  <a:pt x="144" y="51"/>
                </a:cubicBezTo>
                <a:moveTo>
                  <a:pt x="202" y="49"/>
                </a:moveTo>
                <a:cubicBezTo>
                  <a:pt x="202" y="182"/>
                  <a:pt x="202" y="182"/>
                  <a:pt x="202" y="182"/>
                </a:cubicBezTo>
                <a:cubicBezTo>
                  <a:pt x="202" y="188"/>
                  <a:pt x="198" y="192"/>
                  <a:pt x="192" y="192"/>
                </a:cubicBezTo>
                <a:cubicBezTo>
                  <a:pt x="55" y="192"/>
                  <a:pt x="55" y="192"/>
                  <a:pt x="55" y="192"/>
                </a:cubicBezTo>
                <a:cubicBezTo>
                  <a:pt x="49" y="192"/>
                  <a:pt x="45" y="188"/>
                  <a:pt x="45" y="182"/>
                </a:cubicBezTo>
                <a:cubicBezTo>
                  <a:pt x="45" y="151"/>
                  <a:pt x="45" y="151"/>
                  <a:pt x="45" y="151"/>
                </a:cubicBezTo>
                <a:cubicBezTo>
                  <a:pt x="46" y="151"/>
                  <a:pt x="48" y="151"/>
                  <a:pt x="49" y="151"/>
                </a:cubicBezTo>
                <a:cubicBezTo>
                  <a:pt x="52" y="151"/>
                  <a:pt x="54" y="150"/>
                  <a:pt x="57" y="150"/>
                </a:cubicBezTo>
                <a:cubicBezTo>
                  <a:pt x="57" y="180"/>
                  <a:pt x="57" y="180"/>
                  <a:pt x="57" y="180"/>
                </a:cubicBezTo>
                <a:cubicBezTo>
                  <a:pt x="190" y="180"/>
                  <a:pt x="190" y="180"/>
                  <a:pt x="190" y="180"/>
                </a:cubicBezTo>
                <a:cubicBezTo>
                  <a:pt x="190" y="55"/>
                  <a:pt x="190" y="55"/>
                  <a:pt x="190" y="55"/>
                </a:cubicBezTo>
                <a:cubicBezTo>
                  <a:pt x="163" y="55"/>
                  <a:pt x="163" y="55"/>
                  <a:pt x="163" y="55"/>
                </a:cubicBezTo>
                <a:cubicBezTo>
                  <a:pt x="154" y="55"/>
                  <a:pt x="147" y="48"/>
                  <a:pt x="147" y="39"/>
                </a:cubicBezTo>
                <a:cubicBezTo>
                  <a:pt x="147" y="12"/>
                  <a:pt x="147" y="12"/>
                  <a:pt x="147" y="12"/>
                </a:cubicBezTo>
                <a:cubicBezTo>
                  <a:pt x="57" y="12"/>
                  <a:pt x="57" y="12"/>
                  <a:pt x="57" y="12"/>
                </a:cubicBezTo>
                <a:cubicBezTo>
                  <a:pt x="57" y="42"/>
                  <a:pt x="57" y="42"/>
                  <a:pt x="57" y="42"/>
                </a:cubicBezTo>
                <a:cubicBezTo>
                  <a:pt x="54" y="42"/>
                  <a:pt x="52" y="41"/>
                  <a:pt x="49" y="41"/>
                </a:cubicBezTo>
                <a:cubicBezTo>
                  <a:pt x="48" y="41"/>
                  <a:pt x="46" y="41"/>
                  <a:pt x="45" y="42"/>
                </a:cubicBezTo>
                <a:cubicBezTo>
                  <a:pt x="45" y="10"/>
                  <a:pt x="45" y="10"/>
                  <a:pt x="45" y="10"/>
                </a:cubicBezTo>
                <a:cubicBezTo>
                  <a:pt x="45" y="4"/>
                  <a:pt x="49" y="0"/>
                  <a:pt x="55" y="0"/>
                </a:cubicBezTo>
                <a:cubicBezTo>
                  <a:pt x="153" y="0"/>
                  <a:pt x="153" y="0"/>
                  <a:pt x="153" y="0"/>
                </a:cubicBezTo>
                <a:cubicBezTo>
                  <a:pt x="153" y="0"/>
                  <a:pt x="153" y="0"/>
                  <a:pt x="153" y="0"/>
                </a:cubicBezTo>
                <a:cubicBezTo>
                  <a:pt x="155" y="0"/>
                  <a:pt x="156" y="0"/>
                  <a:pt x="157" y="1"/>
                </a:cubicBezTo>
                <a:cubicBezTo>
                  <a:pt x="200" y="44"/>
                  <a:pt x="200" y="44"/>
                  <a:pt x="200" y="44"/>
                </a:cubicBezTo>
                <a:cubicBezTo>
                  <a:pt x="202" y="46"/>
                  <a:pt x="202" y="46"/>
                  <a:pt x="202" y="49"/>
                </a:cubicBezTo>
                <a:cubicBezTo>
                  <a:pt x="202" y="49"/>
                  <a:pt x="202" y="49"/>
                  <a:pt x="202" y="49"/>
                </a:cubicBezTo>
                <a:moveTo>
                  <a:pt x="182" y="43"/>
                </a:moveTo>
                <a:cubicBezTo>
                  <a:pt x="159" y="20"/>
                  <a:pt x="159" y="20"/>
                  <a:pt x="159" y="20"/>
                </a:cubicBezTo>
                <a:cubicBezTo>
                  <a:pt x="159" y="39"/>
                  <a:pt x="159" y="39"/>
                  <a:pt x="159" y="39"/>
                </a:cubicBezTo>
                <a:cubicBezTo>
                  <a:pt x="159" y="42"/>
                  <a:pt x="161" y="43"/>
                  <a:pt x="163" y="43"/>
                </a:cubicBezTo>
                <a:lnTo>
                  <a:pt x="182" y="43"/>
                </a:lnTo>
                <a:close/>
                <a:moveTo>
                  <a:pt x="70" y="158"/>
                </a:moveTo>
                <a:cubicBezTo>
                  <a:pt x="137" y="158"/>
                  <a:pt x="137" y="158"/>
                  <a:pt x="137" y="158"/>
                </a:cubicBezTo>
                <a:cubicBezTo>
                  <a:pt x="137" y="150"/>
                  <a:pt x="137" y="150"/>
                  <a:pt x="137" y="150"/>
                </a:cubicBezTo>
                <a:cubicBezTo>
                  <a:pt x="70" y="150"/>
                  <a:pt x="70" y="150"/>
                  <a:pt x="70" y="150"/>
                </a:cubicBezTo>
                <a:lnTo>
                  <a:pt x="70" y="158"/>
                </a:lnTo>
                <a:close/>
                <a:moveTo>
                  <a:pt x="177" y="101"/>
                </a:moveTo>
                <a:cubicBezTo>
                  <a:pt x="103" y="101"/>
                  <a:pt x="103" y="101"/>
                  <a:pt x="103" y="101"/>
                </a:cubicBezTo>
                <a:cubicBezTo>
                  <a:pt x="103" y="103"/>
                  <a:pt x="103" y="106"/>
                  <a:pt x="102" y="109"/>
                </a:cubicBezTo>
                <a:cubicBezTo>
                  <a:pt x="177" y="109"/>
                  <a:pt x="177" y="109"/>
                  <a:pt x="177" y="109"/>
                </a:cubicBezTo>
                <a:lnTo>
                  <a:pt x="177" y="101"/>
                </a:lnTo>
                <a:close/>
                <a:moveTo>
                  <a:pt x="177" y="125"/>
                </a:moveTo>
                <a:cubicBezTo>
                  <a:pt x="95" y="125"/>
                  <a:pt x="95" y="125"/>
                  <a:pt x="95" y="125"/>
                </a:cubicBezTo>
                <a:cubicBezTo>
                  <a:pt x="93" y="128"/>
                  <a:pt x="91" y="131"/>
                  <a:pt x="89" y="133"/>
                </a:cubicBezTo>
                <a:cubicBezTo>
                  <a:pt x="177" y="133"/>
                  <a:pt x="177" y="133"/>
                  <a:pt x="177" y="133"/>
                </a:cubicBezTo>
                <a:lnTo>
                  <a:pt x="177" y="125"/>
                </a:lnTo>
                <a:close/>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grpSp>
        <p:nvGrpSpPr>
          <p:cNvPr id="3" name="组合 2"/>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6" name="图片 5"/>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pic>
        <p:nvPicPr>
          <p:cNvPr id="8" name="图片 7" descr="0376-2491-104-21-005-F001"/>
          <p:cNvPicPr>
            <a:picLocks noChangeAspect="1"/>
          </p:cNvPicPr>
          <p:nvPr/>
        </p:nvPicPr>
        <p:blipFill>
          <a:blip r:embed="rId3"/>
          <a:stretch>
            <a:fillRect/>
          </a:stretch>
        </p:blipFill>
        <p:spPr>
          <a:xfrm>
            <a:off x="5826125" y="1109345"/>
            <a:ext cx="4839970" cy="574865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9508" y="293266"/>
            <a:ext cx="3462903" cy="46166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诊断</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6"/>
          <p:cNvSpPr txBox="1"/>
          <p:nvPr/>
        </p:nvSpPr>
        <p:spPr>
          <a:xfrm>
            <a:off x="2159107" y="3641136"/>
            <a:ext cx="1375202" cy="58356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诊断</a:t>
            </a:r>
            <a:endPar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1" name="Freeform: Shape 1"/>
          <p:cNvSpPr/>
          <p:nvPr/>
        </p:nvSpPr>
        <p:spPr>
          <a:xfrm>
            <a:off x="2841458" y="2636746"/>
            <a:ext cx="1450574" cy="11819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656" y="0"/>
                  <a:pt x="19519" y="9282"/>
                  <a:pt x="21600" y="21600"/>
                </a:cubicBezTo>
              </a:path>
            </a:pathLst>
          </a:custGeom>
          <a:noFill/>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3" name="Freeform: Shape 2"/>
          <p:cNvSpPr/>
          <p:nvPr/>
        </p:nvSpPr>
        <p:spPr>
          <a:xfrm>
            <a:off x="4202822" y="3742245"/>
            <a:ext cx="157095" cy="150797"/>
          </a:xfrm>
          <a:custGeom>
            <a:avLst/>
            <a:gdLst/>
            <a:ahLst/>
            <a:cxnLst>
              <a:cxn ang="0">
                <a:pos x="wd2" y="hd2"/>
              </a:cxn>
              <a:cxn ang="5400000">
                <a:pos x="wd2" y="hd2"/>
              </a:cxn>
              <a:cxn ang="10800000">
                <a:pos x="wd2" y="hd2"/>
              </a:cxn>
              <a:cxn ang="16200000">
                <a:pos x="wd2" y="hd2"/>
              </a:cxn>
            </a:cxnLst>
            <a:rect l="0" t="0" r="r" b="b"/>
            <a:pathLst>
              <a:path w="21600" h="21600" extrusionOk="0">
                <a:moveTo>
                  <a:pt x="0" y="4378"/>
                </a:moveTo>
                <a:lnTo>
                  <a:pt x="14306" y="21600"/>
                </a:lnTo>
                <a:lnTo>
                  <a:pt x="21600" y="0"/>
                </a:lnTo>
                <a:lnTo>
                  <a:pt x="0" y="4378"/>
                </a:lnTo>
                <a:close/>
              </a:path>
            </a:pathLst>
          </a:custGeom>
          <a:solidFill>
            <a:schemeClr val="accent1"/>
          </a:solidFill>
          <a:ln w="12700">
            <a:noFill/>
            <a:miter lim="400000"/>
          </a:ln>
        </p:spPr>
        <p:txBody>
          <a:bodyPr anchor="ctr"/>
          <a:lstStyle/>
          <a:p>
            <a:pPr algn="ctr"/>
            <a:endParaRPr>
              <a:solidFill>
                <a:schemeClr val="accent1"/>
              </a:solidFill>
              <a:latin typeface="+mn-ea"/>
              <a:cs typeface="+mn-ea"/>
              <a:sym typeface="+mn-lt"/>
            </a:endParaRPr>
          </a:p>
        </p:txBody>
      </p:sp>
      <p:sp>
        <p:nvSpPr>
          <p:cNvPr id="14" name="Freeform: Shape 3"/>
          <p:cNvSpPr/>
          <p:nvPr/>
        </p:nvSpPr>
        <p:spPr>
          <a:xfrm>
            <a:off x="1775261" y="3004341"/>
            <a:ext cx="1088240" cy="825366"/>
          </a:xfrm>
          <a:custGeom>
            <a:avLst/>
            <a:gdLst/>
            <a:ahLst/>
            <a:cxnLst>
              <a:cxn ang="0">
                <a:pos x="wd2" y="hd2"/>
              </a:cxn>
              <a:cxn ang="5400000">
                <a:pos x="wd2" y="hd2"/>
              </a:cxn>
              <a:cxn ang="10800000">
                <a:pos x="wd2" y="hd2"/>
              </a:cxn>
              <a:cxn ang="16200000">
                <a:pos x="wd2" y="hd2"/>
              </a:cxn>
            </a:cxnLst>
            <a:rect l="0" t="0" r="r" b="b"/>
            <a:pathLst>
              <a:path w="21600" h="21483" extrusionOk="0">
                <a:moveTo>
                  <a:pt x="21600" y="9"/>
                </a:moveTo>
                <a:cubicBezTo>
                  <a:pt x="17681" y="-117"/>
                  <a:pt x="13715" y="1202"/>
                  <a:pt x="10083" y="3964"/>
                </a:cubicBezTo>
                <a:cubicBezTo>
                  <a:pt x="4874" y="8046"/>
                  <a:pt x="1434" y="14388"/>
                  <a:pt x="0" y="2148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5" name="Freeform: Shape 4"/>
          <p:cNvSpPr/>
          <p:nvPr/>
        </p:nvSpPr>
        <p:spPr>
          <a:xfrm>
            <a:off x="1715086" y="3750090"/>
            <a:ext cx="159106" cy="151073"/>
          </a:xfrm>
          <a:custGeom>
            <a:avLst/>
            <a:gdLst/>
            <a:ahLst/>
            <a:cxnLst>
              <a:cxn ang="0">
                <a:pos x="wd2" y="hd2"/>
              </a:cxn>
              <a:cxn ang="5400000">
                <a:pos x="wd2" y="hd2"/>
              </a:cxn>
              <a:cxn ang="10800000">
                <a:pos x="wd2" y="hd2"/>
              </a:cxn>
              <a:cxn ang="16200000">
                <a:pos x="wd2" y="hd2"/>
              </a:cxn>
            </a:cxnLst>
            <a:rect l="0" t="0" r="r" b="b"/>
            <a:pathLst>
              <a:path w="21600" h="21600" extrusionOk="0">
                <a:moveTo>
                  <a:pt x="21600" y="4086"/>
                </a:moveTo>
                <a:lnTo>
                  <a:pt x="7200" y="21600"/>
                </a:lnTo>
                <a:lnTo>
                  <a:pt x="0" y="0"/>
                </a:lnTo>
                <a:lnTo>
                  <a:pt x="21600" y="4086"/>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6" name="Freeform: Shape 5"/>
          <p:cNvSpPr/>
          <p:nvPr/>
        </p:nvSpPr>
        <p:spPr>
          <a:xfrm>
            <a:off x="2129027" y="1978597"/>
            <a:ext cx="1375202" cy="13752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17" name="Freeform: Shape 6"/>
          <p:cNvSpPr/>
          <p:nvPr/>
        </p:nvSpPr>
        <p:spPr>
          <a:xfrm>
            <a:off x="2190691" y="5417842"/>
            <a:ext cx="177394" cy="170505"/>
          </a:xfrm>
          <a:custGeom>
            <a:avLst/>
            <a:gdLst/>
            <a:ahLst/>
            <a:cxnLst>
              <a:cxn ang="0">
                <a:pos x="wd2" y="hd2"/>
              </a:cxn>
              <a:cxn ang="5400000">
                <a:pos x="wd2" y="hd2"/>
              </a:cxn>
              <a:cxn ang="10800000">
                <a:pos x="wd2" y="hd2"/>
              </a:cxn>
              <a:cxn ang="16200000">
                <a:pos x="wd2" y="hd2"/>
              </a:cxn>
            </a:cxnLst>
            <a:rect l="0" t="0" r="r" b="b"/>
            <a:pathLst>
              <a:path w="21600" h="21600" extrusionOk="0">
                <a:moveTo>
                  <a:pt x="0" y="4261"/>
                </a:moveTo>
                <a:lnTo>
                  <a:pt x="14259" y="21600"/>
                </a:lnTo>
                <a:lnTo>
                  <a:pt x="21600" y="0"/>
                </a:lnTo>
                <a:lnTo>
                  <a:pt x="0" y="4261"/>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8" name="Freeform: Shape 7"/>
          <p:cNvSpPr/>
          <p:nvPr/>
        </p:nvSpPr>
        <p:spPr>
          <a:xfrm>
            <a:off x="2324535" y="4915014"/>
            <a:ext cx="1762779" cy="680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384" y="12975"/>
                  <a:pt x="12748" y="21600"/>
                  <a:pt x="6344" y="21600"/>
                </a:cubicBezTo>
                <a:cubicBezTo>
                  <a:pt x="4102" y="21600"/>
                  <a:pt x="1977" y="20531"/>
                  <a:pt x="0" y="1862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9" name="Freeform: Shape 8"/>
          <p:cNvSpPr/>
          <p:nvPr/>
        </p:nvSpPr>
        <p:spPr>
          <a:xfrm>
            <a:off x="3547502" y="3250774"/>
            <a:ext cx="409669" cy="1363796"/>
          </a:xfrm>
          <a:custGeom>
            <a:avLst/>
            <a:gdLst/>
            <a:ahLst/>
            <a:cxnLst>
              <a:cxn ang="0">
                <a:pos x="wd2" y="hd2"/>
              </a:cxn>
              <a:cxn ang="5400000">
                <a:pos x="wd2" y="hd2"/>
              </a:cxn>
              <a:cxn ang="10800000">
                <a:pos x="wd2" y="hd2"/>
              </a:cxn>
              <a:cxn ang="16200000">
                <a:pos x="wd2" y="hd2"/>
              </a:cxn>
            </a:cxnLst>
            <a:rect l="0" t="0" r="r" b="b"/>
            <a:pathLst>
              <a:path w="19442" h="21600" extrusionOk="0">
                <a:moveTo>
                  <a:pt x="13714" y="21600"/>
                </a:moveTo>
                <a:cubicBezTo>
                  <a:pt x="21600" y="16448"/>
                  <a:pt x="21600" y="10113"/>
                  <a:pt x="12114" y="4732"/>
                </a:cubicBezTo>
                <a:cubicBezTo>
                  <a:pt x="8800" y="2900"/>
                  <a:pt x="4686" y="1298"/>
                  <a:pt x="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0" name="Freeform: Shape 9"/>
          <p:cNvSpPr/>
          <p:nvPr/>
        </p:nvSpPr>
        <p:spPr>
          <a:xfrm>
            <a:off x="3493387" y="3202833"/>
            <a:ext cx="156803" cy="1509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4816"/>
                </a:lnTo>
                <a:lnTo>
                  <a:pt x="7013" y="21600"/>
                </a:lnTo>
                <a:lnTo>
                  <a:pt x="0" y="0"/>
                </a:lnTo>
                <a:close/>
              </a:path>
            </a:pathLst>
          </a:custGeom>
          <a:solidFill>
            <a:schemeClr val="accent1"/>
          </a:solidFill>
          <a:ln>
            <a:noFill/>
            <a:round/>
          </a:ln>
        </p:spPr>
        <p:txBody>
          <a:bodyPr anchor="ctr"/>
          <a:lstStyle/>
          <a:p>
            <a:pPr algn="ctr"/>
            <a:endParaRPr>
              <a:solidFill>
                <a:schemeClr val="accent1"/>
              </a:solidFill>
              <a:latin typeface="+mn-ea"/>
              <a:cs typeface="+mn-ea"/>
              <a:sym typeface="+mn-lt"/>
            </a:endParaRPr>
          </a:p>
        </p:txBody>
      </p:sp>
      <p:sp>
        <p:nvSpPr>
          <p:cNvPr id="21" name="Freeform: Shape 10"/>
          <p:cNvSpPr/>
          <p:nvPr/>
        </p:nvSpPr>
        <p:spPr>
          <a:xfrm>
            <a:off x="345848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26" name="Freeform: Shape 11"/>
          <p:cNvSpPr/>
          <p:nvPr/>
        </p:nvSpPr>
        <p:spPr>
          <a:xfrm>
            <a:off x="1361282" y="3077578"/>
            <a:ext cx="428734" cy="1810756"/>
          </a:xfrm>
          <a:custGeom>
            <a:avLst/>
            <a:gdLst/>
            <a:ahLst/>
            <a:cxnLst>
              <a:cxn ang="0">
                <a:pos x="wd2" y="hd2"/>
              </a:cxn>
              <a:cxn ang="5400000">
                <a:pos x="wd2" y="hd2"/>
              </a:cxn>
              <a:cxn ang="10800000">
                <a:pos x="wd2" y="hd2"/>
              </a:cxn>
              <a:cxn ang="16200000">
                <a:pos x="wd2" y="hd2"/>
              </a:cxn>
            </a:cxnLst>
            <a:rect l="0" t="0" r="r" b="b"/>
            <a:pathLst>
              <a:path w="21600" h="21600" extrusionOk="0">
                <a:moveTo>
                  <a:pt x="11043" y="21600"/>
                </a:moveTo>
                <a:cubicBezTo>
                  <a:pt x="4004" y="18929"/>
                  <a:pt x="0" y="15769"/>
                  <a:pt x="0" y="12380"/>
                </a:cubicBezTo>
                <a:cubicBezTo>
                  <a:pt x="0" y="7554"/>
                  <a:pt x="8252" y="3188"/>
                  <a:pt x="2160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9" name="Freeform: Shape 12"/>
          <p:cNvSpPr/>
          <p:nvPr/>
        </p:nvSpPr>
        <p:spPr>
          <a:xfrm>
            <a:off x="1689197" y="3032311"/>
            <a:ext cx="155811" cy="1519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929"/>
                </a:lnTo>
                <a:lnTo>
                  <a:pt x="14965" y="21600"/>
                </a:lnTo>
                <a:lnTo>
                  <a:pt x="21600" y="0"/>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30" name="Freeform: Shape 13"/>
          <p:cNvSpPr/>
          <p:nvPr/>
        </p:nvSpPr>
        <p:spPr>
          <a:xfrm>
            <a:off x="1891408" y="4676051"/>
            <a:ext cx="1314349" cy="546990"/>
          </a:xfrm>
          <a:custGeom>
            <a:avLst/>
            <a:gdLst/>
            <a:ahLst/>
            <a:cxnLst>
              <a:cxn ang="0">
                <a:pos x="wd2" y="hd2"/>
              </a:cxn>
              <a:cxn ang="5400000">
                <a:pos x="wd2" y="hd2"/>
              </a:cxn>
              <a:cxn ang="10800000">
                <a:pos x="wd2" y="hd2"/>
              </a:cxn>
              <a:cxn ang="16200000">
                <a:pos x="wd2" y="hd2"/>
              </a:cxn>
            </a:cxnLst>
            <a:rect l="0" t="0" r="r" b="b"/>
            <a:pathLst>
              <a:path w="21600" h="18027" extrusionOk="0">
                <a:moveTo>
                  <a:pt x="0" y="0"/>
                </a:moveTo>
                <a:cubicBezTo>
                  <a:pt x="4470" y="15247"/>
                  <a:pt x="13609" y="21600"/>
                  <a:pt x="21600" y="16041"/>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40" name="Freeform: Shape 14"/>
          <p:cNvSpPr/>
          <p:nvPr/>
        </p:nvSpPr>
        <p:spPr>
          <a:xfrm>
            <a:off x="3150737" y="5096814"/>
            <a:ext cx="155888" cy="151876"/>
          </a:xfrm>
          <a:custGeom>
            <a:avLst/>
            <a:gdLst/>
            <a:ahLst/>
            <a:cxnLst>
              <a:cxn ang="0">
                <a:pos x="wd2" y="hd2"/>
              </a:cxn>
              <a:cxn ang="5400000">
                <a:pos x="wd2" y="hd2"/>
              </a:cxn>
              <a:cxn ang="10800000">
                <a:pos x="wd2" y="hd2"/>
              </a:cxn>
              <a:cxn ang="16200000">
                <a:pos x="wd2" y="hd2"/>
              </a:cxn>
            </a:cxnLst>
            <a:rect l="0" t="0" r="r" b="b"/>
            <a:pathLst>
              <a:path w="21600" h="21600" extrusionOk="0">
                <a:moveTo>
                  <a:pt x="21600" y="4204"/>
                </a:moveTo>
                <a:lnTo>
                  <a:pt x="7341" y="21600"/>
                </a:lnTo>
                <a:lnTo>
                  <a:pt x="0" y="0"/>
                </a:lnTo>
                <a:lnTo>
                  <a:pt x="21600" y="4204"/>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41" name="Freeform: Shape 15"/>
          <p:cNvSpPr/>
          <p:nvPr/>
        </p:nvSpPr>
        <p:spPr>
          <a:xfrm>
            <a:off x="89369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42" name="Freeform: Shape 56"/>
          <p:cNvSpPr/>
          <p:nvPr/>
        </p:nvSpPr>
        <p:spPr bwMode="auto">
          <a:xfrm>
            <a:off x="3886868" y="4608140"/>
            <a:ext cx="518429" cy="519637"/>
          </a:xfrm>
          <a:custGeom>
            <a:avLst/>
            <a:gdLst>
              <a:gd name="T0" fmla="*/ 103 w 181"/>
              <a:gd name="T1" fmla="*/ 23 h 181"/>
              <a:gd name="T2" fmla="*/ 23 w 181"/>
              <a:gd name="T3" fmla="*/ 23 h 181"/>
              <a:gd name="T4" fmla="*/ 23 w 181"/>
              <a:gd name="T5" fmla="*/ 103 h 181"/>
              <a:gd name="T6" fmla="*/ 95 w 181"/>
              <a:gd name="T7" fmla="*/ 110 h 181"/>
              <a:gd name="T8" fmla="*/ 97 w 181"/>
              <a:gd name="T9" fmla="*/ 113 h 181"/>
              <a:gd name="T10" fmla="*/ 97 w 181"/>
              <a:gd name="T11" fmla="*/ 114 h 181"/>
              <a:gd name="T12" fmla="*/ 97 w 181"/>
              <a:gd name="T13" fmla="*/ 122 h 181"/>
              <a:gd name="T14" fmla="*/ 153 w 181"/>
              <a:gd name="T15" fmla="*/ 178 h 181"/>
              <a:gd name="T16" fmla="*/ 161 w 181"/>
              <a:gd name="T17" fmla="*/ 178 h 181"/>
              <a:gd name="T18" fmla="*/ 162 w 181"/>
              <a:gd name="T19" fmla="*/ 178 h 181"/>
              <a:gd name="T20" fmla="*/ 162 w 181"/>
              <a:gd name="T21" fmla="*/ 178 h 181"/>
              <a:gd name="T22" fmla="*/ 168 w 181"/>
              <a:gd name="T23" fmla="*/ 178 h 181"/>
              <a:gd name="T24" fmla="*/ 178 w 181"/>
              <a:gd name="T25" fmla="*/ 168 h 181"/>
              <a:gd name="T26" fmla="*/ 178 w 181"/>
              <a:gd name="T27" fmla="*/ 163 h 181"/>
              <a:gd name="T28" fmla="*/ 178 w 181"/>
              <a:gd name="T29" fmla="*/ 162 h 181"/>
              <a:gd name="T30" fmla="*/ 178 w 181"/>
              <a:gd name="T31" fmla="*/ 161 h 181"/>
              <a:gd name="T32" fmla="*/ 178 w 181"/>
              <a:gd name="T33" fmla="*/ 153 h 181"/>
              <a:gd name="T34" fmla="*/ 122 w 181"/>
              <a:gd name="T35" fmla="*/ 97 h 181"/>
              <a:gd name="T36" fmla="*/ 113 w 181"/>
              <a:gd name="T37" fmla="*/ 97 h 181"/>
              <a:gd name="T38" fmla="*/ 113 w 181"/>
              <a:gd name="T39" fmla="*/ 97 h 181"/>
              <a:gd name="T40" fmla="*/ 110 w 181"/>
              <a:gd name="T41" fmla="*/ 95 h 181"/>
              <a:gd name="T42" fmla="*/ 103 w 181"/>
              <a:gd name="T43" fmla="*/ 23 h 181"/>
              <a:gd name="T44" fmla="*/ 35 w 181"/>
              <a:gd name="T45" fmla="*/ 35 h 181"/>
              <a:gd name="T46" fmla="*/ 91 w 181"/>
              <a:gd name="T47" fmla="*/ 35 h 181"/>
              <a:gd name="T48" fmla="*/ 91 w 181"/>
              <a:gd name="T49" fmla="*/ 91 h 181"/>
              <a:gd name="T50" fmla="*/ 35 w 181"/>
              <a:gd name="T51" fmla="*/ 92 h 181"/>
              <a:gd name="T52" fmla="*/ 35 w 181"/>
              <a:gd name="T53" fmla="*/ 3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1" h="181">
                <a:moveTo>
                  <a:pt x="103" y="23"/>
                </a:moveTo>
                <a:cubicBezTo>
                  <a:pt x="81" y="0"/>
                  <a:pt x="45" y="0"/>
                  <a:pt x="23" y="23"/>
                </a:cubicBezTo>
                <a:cubicBezTo>
                  <a:pt x="0" y="45"/>
                  <a:pt x="0" y="81"/>
                  <a:pt x="23" y="103"/>
                </a:cubicBezTo>
                <a:cubicBezTo>
                  <a:pt x="42" y="123"/>
                  <a:pt x="72" y="125"/>
                  <a:pt x="95" y="110"/>
                </a:cubicBezTo>
                <a:cubicBezTo>
                  <a:pt x="97" y="113"/>
                  <a:pt x="97" y="113"/>
                  <a:pt x="97" y="113"/>
                </a:cubicBezTo>
                <a:cubicBezTo>
                  <a:pt x="97" y="114"/>
                  <a:pt x="97" y="114"/>
                  <a:pt x="97" y="114"/>
                </a:cubicBezTo>
                <a:cubicBezTo>
                  <a:pt x="94" y="116"/>
                  <a:pt x="94" y="120"/>
                  <a:pt x="97" y="122"/>
                </a:cubicBezTo>
                <a:cubicBezTo>
                  <a:pt x="153" y="178"/>
                  <a:pt x="153" y="178"/>
                  <a:pt x="153" y="178"/>
                </a:cubicBezTo>
                <a:cubicBezTo>
                  <a:pt x="155" y="181"/>
                  <a:pt x="159" y="181"/>
                  <a:pt x="161" y="178"/>
                </a:cubicBezTo>
                <a:cubicBezTo>
                  <a:pt x="162" y="178"/>
                  <a:pt x="162" y="178"/>
                  <a:pt x="162" y="178"/>
                </a:cubicBezTo>
                <a:cubicBezTo>
                  <a:pt x="162" y="178"/>
                  <a:pt x="162" y="178"/>
                  <a:pt x="162" y="178"/>
                </a:cubicBezTo>
                <a:cubicBezTo>
                  <a:pt x="164" y="180"/>
                  <a:pt x="166" y="180"/>
                  <a:pt x="168" y="178"/>
                </a:cubicBezTo>
                <a:cubicBezTo>
                  <a:pt x="178" y="168"/>
                  <a:pt x="178" y="168"/>
                  <a:pt x="178" y="168"/>
                </a:cubicBezTo>
                <a:cubicBezTo>
                  <a:pt x="180" y="166"/>
                  <a:pt x="180" y="164"/>
                  <a:pt x="178" y="163"/>
                </a:cubicBezTo>
                <a:cubicBezTo>
                  <a:pt x="178" y="162"/>
                  <a:pt x="178" y="162"/>
                  <a:pt x="178" y="162"/>
                </a:cubicBezTo>
                <a:cubicBezTo>
                  <a:pt x="178" y="161"/>
                  <a:pt x="178" y="161"/>
                  <a:pt x="178" y="161"/>
                </a:cubicBezTo>
                <a:cubicBezTo>
                  <a:pt x="181" y="159"/>
                  <a:pt x="181" y="155"/>
                  <a:pt x="178" y="153"/>
                </a:cubicBezTo>
                <a:cubicBezTo>
                  <a:pt x="122" y="97"/>
                  <a:pt x="122" y="97"/>
                  <a:pt x="122" y="97"/>
                </a:cubicBezTo>
                <a:cubicBezTo>
                  <a:pt x="120" y="94"/>
                  <a:pt x="116" y="94"/>
                  <a:pt x="113" y="97"/>
                </a:cubicBezTo>
                <a:cubicBezTo>
                  <a:pt x="113" y="97"/>
                  <a:pt x="113" y="97"/>
                  <a:pt x="113" y="97"/>
                </a:cubicBezTo>
                <a:cubicBezTo>
                  <a:pt x="110" y="95"/>
                  <a:pt x="110" y="95"/>
                  <a:pt x="110" y="95"/>
                </a:cubicBezTo>
                <a:cubicBezTo>
                  <a:pt x="125" y="73"/>
                  <a:pt x="123" y="42"/>
                  <a:pt x="103" y="23"/>
                </a:cubicBezTo>
                <a:moveTo>
                  <a:pt x="35" y="35"/>
                </a:moveTo>
                <a:cubicBezTo>
                  <a:pt x="50" y="19"/>
                  <a:pt x="76" y="19"/>
                  <a:pt x="91" y="35"/>
                </a:cubicBezTo>
                <a:cubicBezTo>
                  <a:pt x="107" y="50"/>
                  <a:pt x="107" y="76"/>
                  <a:pt x="91" y="91"/>
                </a:cubicBezTo>
                <a:cubicBezTo>
                  <a:pt x="76" y="107"/>
                  <a:pt x="50" y="107"/>
                  <a:pt x="35" y="92"/>
                </a:cubicBezTo>
                <a:cubicBezTo>
                  <a:pt x="19" y="76"/>
                  <a:pt x="19" y="50"/>
                  <a:pt x="35" y="35"/>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3" name="Freeform: Shape 57"/>
          <p:cNvSpPr/>
          <p:nvPr/>
        </p:nvSpPr>
        <p:spPr bwMode="auto">
          <a:xfrm>
            <a:off x="2564266" y="2414373"/>
            <a:ext cx="504723" cy="503652"/>
          </a:xfrm>
          <a:custGeom>
            <a:avLst/>
            <a:gdLst>
              <a:gd name="T0" fmla="*/ 0 w 199"/>
              <a:gd name="T1" fmla="*/ 99 h 198"/>
              <a:gd name="T2" fmla="*/ 199 w 199"/>
              <a:gd name="T3" fmla="*/ 99 h 198"/>
              <a:gd name="T4" fmla="*/ 112 w 199"/>
              <a:gd name="T5" fmla="*/ 185 h 198"/>
              <a:gd name="T6" fmla="*/ 104 w 199"/>
              <a:gd name="T7" fmla="*/ 145 h 198"/>
              <a:gd name="T8" fmla="*/ 112 w 199"/>
              <a:gd name="T9" fmla="*/ 185 h 198"/>
              <a:gd name="T10" fmla="*/ 96 w 199"/>
              <a:gd name="T11" fmla="*/ 145 h 198"/>
              <a:gd name="T12" fmla="*/ 87 w 199"/>
              <a:gd name="T13" fmla="*/ 185 h 198"/>
              <a:gd name="T14" fmla="*/ 87 w 199"/>
              <a:gd name="T15" fmla="*/ 13 h 198"/>
              <a:gd name="T16" fmla="*/ 96 w 199"/>
              <a:gd name="T17" fmla="*/ 53 h 198"/>
              <a:gd name="T18" fmla="*/ 87 w 199"/>
              <a:gd name="T19" fmla="*/ 13 h 198"/>
              <a:gd name="T20" fmla="*/ 104 w 199"/>
              <a:gd name="T21" fmla="*/ 53 h 198"/>
              <a:gd name="T22" fmla="*/ 112 w 199"/>
              <a:gd name="T23" fmla="*/ 13 h 198"/>
              <a:gd name="T24" fmla="*/ 104 w 199"/>
              <a:gd name="T25" fmla="*/ 61 h 198"/>
              <a:gd name="T26" fmla="*/ 149 w 199"/>
              <a:gd name="T27" fmla="*/ 95 h 198"/>
              <a:gd name="T28" fmla="*/ 104 w 199"/>
              <a:gd name="T29" fmla="*/ 61 h 198"/>
              <a:gd name="T30" fmla="*/ 96 w 199"/>
              <a:gd name="T31" fmla="*/ 95 h 198"/>
              <a:gd name="T32" fmla="*/ 57 w 199"/>
              <a:gd name="T33" fmla="*/ 55 h 198"/>
              <a:gd name="T34" fmla="*/ 42 w 199"/>
              <a:gd name="T35" fmla="*/ 95 h 198"/>
              <a:gd name="T36" fmla="*/ 31 w 199"/>
              <a:gd name="T37" fmla="*/ 45 h 198"/>
              <a:gd name="T38" fmla="*/ 42 w 199"/>
              <a:gd name="T39" fmla="*/ 95 h 198"/>
              <a:gd name="T40" fmla="*/ 49 w 199"/>
              <a:gd name="T41" fmla="*/ 145 h 198"/>
              <a:gd name="T42" fmla="*/ 13 w 199"/>
              <a:gd name="T43" fmla="*/ 103 h 198"/>
              <a:gd name="T44" fmla="*/ 50 w 199"/>
              <a:gd name="T45" fmla="*/ 103 h 198"/>
              <a:gd name="T46" fmla="*/ 96 w 199"/>
              <a:gd name="T47" fmla="*/ 137 h 198"/>
              <a:gd name="T48" fmla="*/ 50 w 199"/>
              <a:gd name="T49" fmla="*/ 103 h 198"/>
              <a:gd name="T50" fmla="*/ 104 w 199"/>
              <a:gd name="T51" fmla="*/ 103 h 198"/>
              <a:gd name="T52" fmla="*/ 143 w 199"/>
              <a:gd name="T53" fmla="*/ 142 h 198"/>
              <a:gd name="T54" fmla="*/ 157 w 199"/>
              <a:gd name="T55" fmla="*/ 103 h 198"/>
              <a:gd name="T56" fmla="*/ 168 w 199"/>
              <a:gd name="T57" fmla="*/ 153 h 198"/>
              <a:gd name="T58" fmla="*/ 157 w 199"/>
              <a:gd name="T59" fmla="*/ 103 h 198"/>
              <a:gd name="T60" fmla="*/ 150 w 199"/>
              <a:gd name="T61" fmla="*/ 53 h 198"/>
              <a:gd name="T62" fmla="*/ 187 w 199"/>
              <a:gd name="T63" fmla="*/ 95 h 198"/>
              <a:gd name="T64" fmla="*/ 162 w 199"/>
              <a:gd name="T65" fmla="*/ 39 h 198"/>
              <a:gd name="T66" fmla="*/ 131 w 199"/>
              <a:gd name="T67" fmla="*/ 18 h 198"/>
              <a:gd name="T68" fmla="*/ 68 w 199"/>
              <a:gd name="T69" fmla="*/ 18 h 198"/>
              <a:gd name="T70" fmla="*/ 37 w 199"/>
              <a:gd name="T71" fmla="*/ 39 h 198"/>
              <a:gd name="T72" fmla="*/ 37 w 199"/>
              <a:gd name="T73" fmla="*/ 159 h 198"/>
              <a:gd name="T74" fmla="*/ 68 w 199"/>
              <a:gd name="T75" fmla="*/ 180 h 198"/>
              <a:gd name="T76" fmla="*/ 131 w 199"/>
              <a:gd name="T77" fmla="*/ 180 h 198"/>
              <a:gd name="T78" fmla="*/ 162 w 199"/>
              <a:gd name="T79" fmla="*/ 15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9" h="198">
                <a:moveTo>
                  <a:pt x="100" y="0"/>
                </a:moveTo>
                <a:cubicBezTo>
                  <a:pt x="45" y="0"/>
                  <a:pt x="0" y="44"/>
                  <a:pt x="0" y="99"/>
                </a:cubicBezTo>
                <a:cubicBezTo>
                  <a:pt x="0" y="153"/>
                  <a:pt x="45" y="198"/>
                  <a:pt x="100" y="198"/>
                </a:cubicBezTo>
                <a:cubicBezTo>
                  <a:pt x="154" y="198"/>
                  <a:pt x="199" y="153"/>
                  <a:pt x="199" y="99"/>
                </a:cubicBezTo>
                <a:cubicBezTo>
                  <a:pt x="199" y="44"/>
                  <a:pt x="154" y="0"/>
                  <a:pt x="100" y="0"/>
                </a:cubicBezTo>
                <a:moveTo>
                  <a:pt x="112" y="185"/>
                </a:moveTo>
                <a:cubicBezTo>
                  <a:pt x="109" y="185"/>
                  <a:pt x="106" y="186"/>
                  <a:pt x="104" y="186"/>
                </a:cubicBezTo>
                <a:cubicBezTo>
                  <a:pt x="104" y="145"/>
                  <a:pt x="104" y="145"/>
                  <a:pt x="104" y="145"/>
                </a:cubicBezTo>
                <a:cubicBezTo>
                  <a:pt x="116" y="145"/>
                  <a:pt x="129" y="147"/>
                  <a:pt x="140" y="150"/>
                </a:cubicBezTo>
                <a:cubicBezTo>
                  <a:pt x="133" y="167"/>
                  <a:pt x="123" y="180"/>
                  <a:pt x="112" y="185"/>
                </a:cubicBezTo>
                <a:moveTo>
                  <a:pt x="59" y="150"/>
                </a:moveTo>
                <a:cubicBezTo>
                  <a:pt x="71" y="147"/>
                  <a:pt x="83" y="145"/>
                  <a:pt x="96" y="145"/>
                </a:cubicBezTo>
                <a:cubicBezTo>
                  <a:pt x="96" y="186"/>
                  <a:pt x="96" y="186"/>
                  <a:pt x="96" y="186"/>
                </a:cubicBezTo>
                <a:cubicBezTo>
                  <a:pt x="93" y="186"/>
                  <a:pt x="90" y="185"/>
                  <a:pt x="87" y="185"/>
                </a:cubicBezTo>
                <a:cubicBezTo>
                  <a:pt x="76" y="180"/>
                  <a:pt x="66" y="167"/>
                  <a:pt x="59" y="150"/>
                </a:cubicBezTo>
                <a:moveTo>
                  <a:pt x="87" y="13"/>
                </a:moveTo>
                <a:cubicBezTo>
                  <a:pt x="90" y="12"/>
                  <a:pt x="93" y="12"/>
                  <a:pt x="96" y="12"/>
                </a:cubicBezTo>
                <a:cubicBezTo>
                  <a:pt x="96" y="53"/>
                  <a:pt x="96" y="53"/>
                  <a:pt x="96" y="53"/>
                </a:cubicBezTo>
                <a:cubicBezTo>
                  <a:pt x="83" y="53"/>
                  <a:pt x="71" y="51"/>
                  <a:pt x="59" y="48"/>
                </a:cubicBezTo>
                <a:cubicBezTo>
                  <a:pt x="66" y="31"/>
                  <a:pt x="76" y="18"/>
                  <a:pt x="87" y="13"/>
                </a:cubicBezTo>
                <a:moveTo>
                  <a:pt x="140" y="48"/>
                </a:moveTo>
                <a:cubicBezTo>
                  <a:pt x="129" y="51"/>
                  <a:pt x="116" y="53"/>
                  <a:pt x="104" y="53"/>
                </a:cubicBezTo>
                <a:cubicBezTo>
                  <a:pt x="104" y="12"/>
                  <a:pt x="104" y="12"/>
                  <a:pt x="104" y="12"/>
                </a:cubicBezTo>
                <a:cubicBezTo>
                  <a:pt x="106" y="12"/>
                  <a:pt x="109" y="12"/>
                  <a:pt x="112" y="13"/>
                </a:cubicBezTo>
                <a:cubicBezTo>
                  <a:pt x="123" y="18"/>
                  <a:pt x="133" y="31"/>
                  <a:pt x="140" y="48"/>
                </a:cubicBezTo>
                <a:moveTo>
                  <a:pt x="104" y="61"/>
                </a:moveTo>
                <a:cubicBezTo>
                  <a:pt x="117" y="61"/>
                  <a:pt x="130" y="59"/>
                  <a:pt x="143" y="55"/>
                </a:cubicBezTo>
                <a:cubicBezTo>
                  <a:pt x="146" y="67"/>
                  <a:pt x="148" y="81"/>
                  <a:pt x="149" y="95"/>
                </a:cubicBezTo>
                <a:cubicBezTo>
                  <a:pt x="104" y="95"/>
                  <a:pt x="104" y="95"/>
                  <a:pt x="104" y="95"/>
                </a:cubicBezTo>
                <a:lnTo>
                  <a:pt x="104" y="61"/>
                </a:lnTo>
                <a:close/>
                <a:moveTo>
                  <a:pt x="96" y="61"/>
                </a:moveTo>
                <a:cubicBezTo>
                  <a:pt x="96" y="95"/>
                  <a:pt x="96" y="95"/>
                  <a:pt x="96" y="95"/>
                </a:cubicBezTo>
                <a:cubicBezTo>
                  <a:pt x="50" y="95"/>
                  <a:pt x="50" y="95"/>
                  <a:pt x="50" y="95"/>
                </a:cubicBezTo>
                <a:cubicBezTo>
                  <a:pt x="51" y="81"/>
                  <a:pt x="53" y="67"/>
                  <a:pt x="57" y="55"/>
                </a:cubicBezTo>
                <a:cubicBezTo>
                  <a:pt x="69" y="59"/>
                  <a:pt x="82" y="61"/>
                  <a:pt x="96" y="61"/>
                </a:cubicBezTo>
                <a:moveTo>
                  <a:pt x="42" y="95"/>
                </a:moveTo>
                <a:cubicBezTo>
                  <a:pt x="13" y="95"/>
                  <a:pt x="13" y="95"/>
                  <a:pt x="13" y="95"/>
                </a:cubicBezTo>
                <a:cubicBezTo>
                  <a:pt x="13" y="76"/>
                  <a:pt x="20" y="59"/>
                  <a:pt x="31" y="45"/>
                </a:cubicBezTo>
                <a:cubicBezTo>
                  <a:pt x="37" y="48"/>
                  <a:pt x="43" y="51"/>
                  <a:pt x="49" y="53"/>
                </a:cubicBezTo>
                <a:cubicBezTo>
                  <a:pt x="45" y="65"/>
                  <a:pt x="43" y="80"/>
                  <a:pt x="42" y="95"/>
                </a:cubicBezTo>
                <a:moveTo>
                  <a:pt x="42" y="103"/>
                </a:moveTo>
                <a:cubicBezTo>
                  <a:pt x="43" y="118"/>
                  <a:pt x="45" y="132"/>
                  <a:pt x="49" y="145"/>
                </a:cubicBezTo>
                <a:cubicBezTo>
                  <a:pt x="43" y="147"/>
                  <a:pt x="37" y="150"/>
                  <a:pt x="31" y="153"/>
                </a:cubicBezTo>
                <a:cubicBezTo>
                  <a:pt x="20" y="139"/>
                  <a:pt x="13" y="122"/>
                  <a:pt x="13" y="103"/>
                </a:cubicBezTo>
                <a:lnTo>
                  <a:pt x="42" y="103"/>
                </a:lnTo>
                <a:close/>
                <a:moveTo>
                  <a:pt x="50" y="103"/>
                </a:moveTo>
                <a:cubicBezTo>
                  <a:pt x="96" y="103"/>
                  <a:pt x="96" y="103"/>
                  <a:pt x="96" y="103"/>
                </a:cubicBezTo>
                <a:cubicBezTo>
                  <a:pt x="96" y="137"/>
                  <a:pt x="96" y="137"/>
                  <a:pt x="96" y="137"/>
                </a:cubicBezTo>
                <a:cubicBezTo>
                  <a:pt x="82" y="137"/>
                  <a:pt x="69" y="139"/>
                  <a:pt x="57" y="142"/>
                </a:cubicBezTo>
                <a:cubicBezTo>
                  <a:pt x="53" y="131"/>
                  <a:pt x="51" y="117"/>
                  <a:pt x="50" y="103"/>
                </a:cubicBezTo>
                <a:moveTo>
                  <a:pt x="104" y="137"/>
                </a:moveTo>
                <a:cubicBezTo>
                  <a:pt x="104" y="103"/>
                  <a:pt x="104" y="103"/>
                  <a:pt x="104" y="103"/>
                </a:cubicBezTo>
                <a:cubicBezTo>
                  <a:pt x="149" y="103"/>
                  <a:pt x="149" y="103"/>
                  <a:pt x="149" y="103"/>
                </a:cubicBezTo>
                <a:cubicBezTo>
                  <a:pt x="148" y="117"/>
                  <a:pt x="146" y="131"/>
                  <a:pt x="143" y="142"/>
                </a:cubicBezTo>
                <a:cubicBezTo>
                  <a:pt x="130" y="139"/>
                  <a:pt x="117" y="137"/>
                  <a:pt x="104" y="137"/>
                </a:cubicBezTo>
                <a:moveTo>
                  <a:pt x="157" y="103"/>
                </a:moveTo>
                <a:cubicBezTo>
                  <a:pt x="187" y="103"/>
                  <a:pt x="187" y="103"/>
                  <a:pt x="187" y="103"/>
                </a:cubicBezTo>
                <a:cubicBezTo>
                  <a:pt x="186" y="122"/>
                  <a:pt x="179" y="139"/>
                  <a:pt x="168" y="153"/>
                </a:cubicBezTo>
                <a:cubicBezTo>
                  <a:pt x="162" y="150"/>
                  <a:pt x="156" y="147"/>
                  <a:pt x="150" y="145"/>
                </a:cubicBezTo>
                <a:cubicBezTo>
                  <a:pt x="154" y="132"/>
                  <a:pt x="156" y="118"/>
                  <a:pt x="157" y="103"/>
                </a:cubicBezTo>
                <a:moveTo>
                  <a:pt x="157" y="95"/>
                </a:moveTo>
                <a:cubicBezTo>
                  <a:pt x="156" y="80"/>
                  <a:pt x="154" y="65"/>
                  <a:pt x="150" y="53"/>
                </a:cubicBezTo>
                <a:cubicBezTo>
                  <a:pt x="156" y="51"/>
                  <a:pt x="162" y="48"/>
                  <a:pt x="168" y="45"/>
                </a:cubicBezTo>
                <a:cubicBezTo>
                  <a:pt x="179" y="59"/>
                  <a:pt x="186" y="76"/>
                  <a:pt x="187" y="95"/>
                </a:cubicBezTo>
                <a:lnTo>
                  <a:pt x="157" y="95"/>
                </a:lnTo>
                <a:close/>
                <a:moveTo>
                  <a:pt x="162" y="39"/>
                </a:moveTo>
                <a:cubicBezTo>
                  <a:pt x="158" y="41"/>
                  <a:pt x="153" y="43"/>
                  <a:pt x="147" y="45"/>
                </a:cubicBezTo>
                <a:cubicBezTo>
                  <a:pt x="143" y="34"/>
                  <a:pt x="137" y="25"/>
                  <a:pt x="131" y="18"/>
                </a:cubicBezTo>
                <a:cubicBezTo>
                  <a:pt x="143" y="22"/>
                  <a:pt x="154" y="29"/>
                  <a:pt x="162" y="39"/>
                </a:cubicBezTo>
                <a:moveTo>
                  <a:pt x="68" y="18"/>
                </a:moveTo>
                <a:cubicBezTo>
                  <a:pt x="62" y="25"/>
                  <a:pt x="56" y="34"/>
                  <a:pt x="52" y="45"/>
                </a:cubicBezTo>
                <a:cubicBezTo>
                  <a:pt x="46" y="43"/>
                  <a:pt x="41" y="41"/>
                  <a:pt x="37" y="39"/>
                </a:cubicBezTo>
                <a:cubicBezTo>
                  <a:pt x="46" y="29"/>
                  <a:pt x="56" y="22"/>
                  <a:pt x="68" y="18"/>
                </a:cubicBezTo>
                <a:moveTo>
                  <a:pt x="37" y="159"/>
                </a:moveTo>
                <a:cubicBezTo>
                  <a:pt x="41" y="157"/>
                  <a:pt x="46" y="154"/>
                  <a:pt x="52" y="152"/>
                </a:cubicBezTo>
                <a:cubicBezTo>
                  <a:pt x="56" y="163"/>
                  <a:pt x="62" y="173"/>
                  <a:pt x="68" y="180"/>
                </a:cubicBezTo>
                <a:cubicBezTo>
                  <a:pt x="56" y="175"/>
                  <a:pt x="46" y="168"/>
                  <a:pt x="37" y="159"/>
                </a:cubicBezTo>
                <a:moveTo>
                  <a:pt x="131" y="180"/>
                </a:moveTo>
                <a:cubicBezTo>
                  <a:pt x="137" y="173"/>
                  <a:pt x="143" y="163"/>
                  <a:pt x="147" y="152"/>
                </a:cubicBezTo>
                <a:cubicBezTo>
                  <a:pt x="153" y="154"/>
                  <a:pt x="158" y="157"/>
                  <a:pt x="162" y="159"/>
                </a:cubicBezTo>
                <a:cubicBezTo>
                  <a:pt x="154" y="168"/>
                  <a:pt x="143" y="175"/>
                  <a:pt x="131" y="180"/>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4" name="Freeform: Shape 58"/>
          <p:cNvSpPr/>
          <p:nvPr/>
        </p:nvSpPr>
        <p:spPr bwMode="auto">
          <a:xfrm>
            <a:off x="1322863" y="4621969"/>
            <a:ext cx="516854" cy="491982"/>
          </a:xfrm>
          <a:custGeom>
            <a:avLst/>
            <a:gdLst>
              <a:gd name="T0" fmla="*/ 43 w 202"/>
              <a:gd name="T1" fmla="*/ 118 h 192"/>
              <a:gd name="T2" fmla="*/ 29 w 202"/>
              <a:gd name="T3" fmla="*/ 88 h 192"/>
              <a:gd name="T4" fmla="*/ 69 w 202"/>
              <a:gd name="T5" fmla="*/ 77 h 192"/>
              <a:gd name="T6" fmla="*/ 49 w 202"/>
              <a:gd name="T7" fmla="*/ 145 h 192"/>
              <a:gd name="T8" fmla="*/ 49 w 202"/>
              <a:gd name="T9" fmla="*/ 47 h 192"/>
              <a:gd name="T10" fmla="*/ 49 w 202"/>
              <a:gd name="T11" fmla="*/ 145 h 192"/>
              <a:gd name="T12" fmla="*/ 86 w 202"/>
              <a:gd name="T13" fmla="*/ 96 h 192"/>
              <a:gd name="T14" fmla="*/ 12 w 202"/>
              <a:gd name="T15" fmla="*/ 96 h 192"/>
              <a:gd name="T16" fmla="*/ 177 w 202"/>
              <a:gd name="T17" fmla="*/ 76 h 192"/>
              <a:gd name="T18" fmla="*/ 102 w 202"/>
              <a:gd name="T19" fmla="*/ 84 h 192"/>
              <a:gd name="T20" fmla="*/ 177 w 202"/>
              <a:gd name="T21" fmla="*/ 76 h 192"/>
              <a:gd name="T22" fmla="*/ 94 w 202"/>
              <a:gd name="T23" fmla="*/ 51 h 192"/>
              <a:gd name="T24" fmla="*/ 153 w 202"/>
              <a:gd name="T25" fmla="*/ 59 h 192"/>
              <a:gd name="T26" fmla="*/ 202 w 202"/>
              <a:gd name="T27" fmla="*/ 49 h 192"/>
              <a:gd name="T28" fmla="*/ 192 w 202"/>
              <a:gd name="T29" fmla="*/ 192 h 192"/>
              <a:gd name="T30" fmla="*/ 45 w 202"/>
              <a:gd name="T31" fmla="*/ 182 h 192"/>
              <a:gd name="T32" fmla="*/ 49 w 202"/>
              <a:gd name="T33" fmla="*/ 151 h 192"/>
              <a:gd name="T34" fmla="*/ 57 w 202"/>
              <a:gd name="T35" fmla="*/ 180 h 192"/>
              <a:gd name="T36" fmla="*/ 190 w 202"/>
              <a:gd name="T37" fmla="*/ 55 h 192"/>
              <a:gd name="T38" fmla="*/ 147 w 202"/>
              <a:gd name="T39" fmla="*/ 39 h 192"/>
              <a:gd name="T40" fmla="*/ 57 w 202"/>
              <a:gd name="T41" fmla="*/ 12 h 192"/>
              <a:gd name="T42" fmla="*/ 49 w 202"/>
              <a:gd name="T43" fmla="*/ 41 h 192"/>
              <a:gd name="T44" fmla="*/ 45 w 202"/>
              <a:gd name="T45" fmla="*/ 10 h 192"/>
              <a:gd name="T46" fmla="*/ 153 w 202"/>
              <a:gd name="T47" fmla="*/ 0 h 192"/>
              <a:gd name="T48" fmla="*/ 157 w 202"/>
              <a:gd name="T49" fmla="*/ 1 h 192"/>
              <a:gd name="T50" fmla="*/ 202 w 202"/>
              <a:gd name="T51" fmla="*/ 49 h 192"/>
              <a:gd name="T52" fmla="*/ 182 w 202"/>
              <a:gd name="T53" fmla="*/ 43 h 192"/>
              <a:gd name="T54" fmla="*/ 159 w 202"/>
              <a:gd name="T55" fmla="*/ 39 h 192"/>
              <a:gd name="T56" fmla="*/ 182 w 202"/>
              <a:gd name="T57" fmla="*/ 43 h 192"/>
              <a:gd name="T58" fmla="*/ 137 w 202"/>
              <a:gd name="T59" fmla="*/ 158 h 192"/>
              <a:gd name="T60" fmla="*/ 70 w 202"/>
              <a:gd name="T61" fmla="*/ 150 h 192"/>
              <a:gd name="T62" fmla="*/ 177 w 202"/>
              <a:gd name="T63" fmla="*/ 101 h 192"/>
              <a:gd name="T64" fmla="*/ 102 w 202"/>
              <a:gd name="T65" fmla="*/ 109 h 192"/>
              <a:gd name="T66" fmla="*/ 177 w 202"/>
              <a:gd name="T67" fmla="*/ 101 h 192"/>
              <a:gd name="T68" fmla="*/ 95 w 202"/>
              <a:gd name="T69" fmla="*/ 125 h 192"/>
              <a:gd name="T70" fmla="*/ 177 w 202"/>
              <a:gd name="T71" fmla="*/ 13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2" h="192">
                <a:moveTo>
                  <a:pt x="78" y="87"/>
                </a:moveTo>
                <a:cubicBezTo>
                  <a:pt x="43" y="118"/>
                  <a:pt x="43" y="118"/>
                  <a:pt x="43" y="118"/>
                </a:cubicBezTo>
                <a:cubicBezTo>
                  <a:pt x="20" y="99"/>
                  <a:pt x="20" y="99"/>
                  <a:pt x="20" y="99"/>
                </a:cubicBezTo>
                <a:cubicBezTo>
                  <a:pt x="29" y="88"/>
                  <a:pt x="29" y="88"/>
                  <a:pt x="29" y="88"/>
                </a:cubicBezTo>
                <a:cubicBezTo>
                  <a:pt x="43" y="100"/>
                  <a:pt x="43" y="100"/>
                  <a:pt x="43" y="100"/>
                </a:cubicBezTo>
                <a:cubicBezTo>
                  <a:pt x="69" y="77"/>
                  <a:pt x="69" y="77"/>
                  <a:pt x="69" y="77"/>
                </a:cubicBezTo>
                <a:lnTo>
                  <a:pt x="78" y="87"/>
                </a:lnTo>
                <a:close/>
                <a:moveTo>
                  <a:pt x="49" y="145"/>
                </a:moveTo>
                <a:cubicBezTo>
                  <a:pt x="22" y="145"/>
                  <a:pt x="0" y="123"/>
                  <a:pt x="0" y="96"/>
                </a:cubicBezTo>
                <a:cubicBezTo>
                  <a:pt x="0" y="69"/>
                  <a:pt x="22" y="47"/>
                  <a:pt x="49" y="47"/>
                </a:cubicBezTo>
                <a:cubicBezTo>
                  <a:pt x="76" y="47"/>
                  <a:pt x="98" y="69"/>
                  <a:pt x="98" y="96"/>
                </a:cubicBezTo>
                <a:cubicBezTo>
                  <a:pt x="98" y="123"/>
                  <a:pt x="76" y="145"/>
                  <a:pt x="49" y="145"/>
                </a:cubicBezTo>
                <a:moveTo>
                  <a:pt x="49" y="133"/>
                </a:moveTo>
                <a:cubicBezTo>
                  <a:pt x="69" y="133"/>
                  <a:pt x="86" y="116"/>
                  <a:pt x="86" y="96"/>
                </a:cubicBezTo>
                <a:cubicBezTo>
                  <a:pt x="86" y="76"/>
                  <a:pt x="69" y="59"/>
                  <a:pt x="49" y="59"/>
                </a:cubicBezTo>
                <a:cubicBezTo>
                  <a:pt x="29" y="59"/>
                  <a:pt x="12" y="76"/>
                  <a:pt x="12" y="96"/>
                </a:cubicBezTo>
                <a:cubicBezTo>
                  <a:pt x="12" y="116"/>
                  <a:pt x="29" y="133"/>
                  <a:pt x="49" y="133"/>
                </a:cubicBezTo>
                <a:moveTo>
                  <a:pt x="177" y="76"/>
                </a:moveTo>
                <a:cubicBezTo>
                  <a:pt x="100" y="76"/>
                  <a:pt x="100" y="76"/>
                  <a:pt x="100" y="76"/>
                </a:cubicBezTo>
                <a:cubicBezTo>
                  <a:pt x="101" y="79"/>
                  <a:pt x="102" y="81"/>
                  <a:pt x="102" y="84"/>
                </a:cubicBezTo>
                <a:cubicBezTo>
                  <a:pt x="177" y="84"/>
                  <a:pt x="177" y="84"/>
                  <a:pt x="177" y="84"/>
                </a:cubicBezTo>
                <a:lnTo>
                  <a:pt x="177" y="76"/>
                </a:lnTo>
                <a:close/>
                <a:moveTo>
                  <a:pt x="144" y="51"/>
                </a:moveTo>
                <a:cubicBezTo>
                  <a:pt x="94" y="51"/>
                  <a:pt x="94" y="51"/>
                  <a:pt x="94" y="51"/>
                </a:cubicBezTo>
                <a:cubicBezTo>
                  <a:pt x="94" y="59"/>
                  <a:pt x="94" y="59"/>
                  <a:pt x="94" y="59"/>
                </a:cubicBezTo>
                <a:cubicBezTo>
                  <a:pt x="153" y="59"/>
                  <a:pt x="153" y="59"/>
                  <a:pt x="153" y="59"/>
                </a:cubicBezTo>
                <a:cubicBezTo>
                  <a:pt x="150" y="58"/>
                  <a:pt x="147" y="55"/>
                  <a:pt x="144" y="51"/>
                </a:cubicBezTo>
                <a:moveTo>
                  <a:pt x="202" y="49"/>
                </a:moveTo>
                <a:cubicBezTo>
                  <a:pt x="202" y="182"/>
                  <a:pt x="202" y="182"/>
                  <a:pt x="202" y="182"/>
                </a:cubicBezTo>
                <a:cubicBezTo>
                  <a:pt x="202" y="188"/>
                  <a:pt x="198" y="192"/>
                  <a:pt x="192" y="192"/>
                </a:cubicBezTo>
                <a:cubicBezTo>
                  <a:pt x="55" y="192"/>
                  <a:pt x="55" y="192"/>
                  <a:pt x="55" y="192"/>
                </a:cubicBezTo>
                <a:cubicBezTo>
                  <a:pt x="49" y="192"/>
                  <a:pt x="45" y="188"/>
                  <a:pt x="45" y="182"/>
                </a:cubicBezTo>
                <a:cubicBezTo>
                  <a:pt x="45" y="151"/>
                  <a:pt x="45" y="151"/>
                  <a:pt x="45" y="151"/>
                </a:cubicBezTo>
                <a:cubicBezTo>
                  <a:pt x="46" y="151"/>
                  <a:pt x="48" y="151"/>
                  <a:pt x="49" y="151"/>
                </a:cubicBezTo>
                <a:cubicBezTo>
                  <a:pt x="52" y="151"/>
                  <a:pt x="54" y="150"/>
                  <a:pt x="57" y="150"/>
                </a:cubicBezTo>
                <a:cubicBezTo>
                  <a:pt x="57" y="180"/>
                  <a:pt x="57" y="180"/>
                  <a:pt x="57" y="180"/>
                </a:cubicBezTo>
                <a:cubicBezTo>
                  <a:pt x="190" y="180"/>
                  <a:pt x="190" y="180"/>
                  <a:pt x="190" y="180"/>
                </a:cubicBezTo>
                <a:cubicBezTo>
                  <a:pt x="190" y="55"/>
                  <a:pt x="190" y="55"/>
                  <a:pt x="190" y="55"/>
                </a:cubicBezTo>
                <a:cubicBezTo>
                  <a:pt x="163" y="55"/>
                  <a:pt x="163" y="55"/>
                  <a:pt x="163" y="55"/>
                </a:cubicBezTo>
                <a:cubicBezTo>
                  <a:pt x="154" y="55"/>
                  <a:pt x="147" y="48"/>
                  <a:pt x="147" y="39"/>
                </a:cubicBezTo>
                <a:cubicBezTo>
                  <a:pt x="147" y="12"/>
                  <a:pt x="147" y="12"/>
                  <a:pt x="147" y="12"/>
                </a:cubicBezTo>
                <a:cubicBezTo>
                  <a:pt x="57" y="12"/>
                  <a:pt x="57" y="12"/>
                  <a:pt x="57" y="12"/>
                </a:cubicBezTo>
                <a:cubicBezTo>
                  <a:pt x="57" y="42"/>
                  <a:pt x="57" y="42"/>
                  <a:pt x="57" y="42"/>
                </a:cubicBezTo>
                <a:cubicBezTo>
                  <a:pt x="54" y="42"/>
                  <a:pt x="52" y="41"/>
                  <a:pt x="49" y="41"/>
                </a:cubicBezTo>
                <a:cubicBezTo>
                  <a:pt x="48" y="41"/>
                  <a:pt x="46" y="41"/>
                  <a:pt x="45" y="42"/>
                </a:cubicBezTo>
                <a:cubicBezTo>
                  <a:pt x="45" y="10"/>
                  <a:pt x="45" y="10"/>
                  <a:pt x="45" y="10"/>
                </a:cubicBezTo>
                <a:cubicBezTo>
                  <a:pt x="45" y="4"/>
                  <a:pt x="49" y="0"/>
                  <a:pt x="55" y="0"/>
                </a:cubicBezTo>
                <a:cubicBezTo>
                  <a:pt x="153" y="0"/>
                  <a:pt x="153" y="0"/>
                  <a:pt x="153" y="0"/>
                </a:cubicBezTo>
                <a:cubicBezTo>
                  <a:pt x="153" y="0"/>
                  <a:pt x="153" y="0"/>
                  <a:pt x="153" y="0"/>
                </a:cubicBezTo>
                <a:cubicBezTo>
                  <a:pt x="155" y="0"/>
                  <a:pt x="156" y="0"/>
                  <a:pt x="157" y="1"/>
                </a:cubicBezTo>
                <a:cubicBezTo>
                  <a:pt x="200" y="44"/>
                  <a:pt x="200" y="44"/>
                  <a:pt x="200" y="44"/>
                </a:cubicBezTo>
                <a:cubicBezTo>
                  <a:pt x="202" y="46"/>
                  <a:pt x="202" y="46"/>
                  <a:pt x="202" y="49"/>
                </a:cubicBezTo>
                <a:cubicBezTo>
                  <a:pt x="202" y="49"/>
                  <a:pt x="202" y="49"/>
                  <a:pt x="202" y="49"/>
                </a:cubicBezTo>
                <a:moveTo>
                  <a:pt x="182" y="43"/>
                </a:moveTo>
                <a:cubicBezTo>
                  <a:pt x="159" y="20"/>
                  <a:pt x="159" y="20"/>
                  <a:pt x="159" y="20"/>
                </a:cubicBezTo>
                <a:cubicBezTo>
                  <a:pt x="159" y="39"/>
                  <a:pt x="159" y="39"/>
                  <a:pt x="159" y="39"/>
                </a:cubicBezTo>
                <a:cubicBezTo>
                  <a:pt x="159" y="42"/>
                  <a:pt x="161" y="43"/>
                  <a:pt x="163" y="43"/>
                </a:cubicBezTo>
                <a:lnTo>
                  <a:pt x="182" y="43"/>
                </a:lnTo>
                <a:close/>
                <a:moveTo>
                  <a:pt x="70" y="158"/>
                </a:moveTo>
                <a:cubicBezTo>
                  <a:pt x="137" y="158"/>
                  <a:pt x="137" y="158"/>
                  <a:pt x="137" y="158"/>
                </a:cubicBezTo>
                <a:cubicBezTo>
                  <a:pt x="137" y="150"/>
                  <a:pt x="137" y="150"/>
                  <a:pt x="137" y="150"/>
                </a:cubicBezTo>
                <a:cubicBezTo>
                  <a:pt x="70" y="150"/>
                  <a:pt x="70" y="150"/>
                  <a:pt x="70" y="150"/>
                </a:cubicBezTo>
                <a:lnTo>
                  <a:pt x="70" y="158"/>
                </a:lnTo>
                <a:close/>
                <a:moveTo>
                  <a:pt x="177" y="101"/>
                </a:moveTo>
                <a:cubicBezTo>
                  <a:pt x="103" y="101"/>
                  <a:pt x="103" y="101"/>
                  <a:pt x="103" y="101"/>
                </a:cubicBezTo>
                <a:cubicBezTo>
                  <a:pt x="103" y="103"/>
                  <a:pt x="103" y="106"/>
                  <a:pt x="102" y="109"/>
                </a:cubicBezTo>
                <a:cubicBezTo>
                  <a:pt x="177" y="109"/>
                  <a:pt x="177" y="109"/>
                  <a:pt x="177" y="109"/>
                </a:cubicBezTo>
                <a:lnTo>
                  <a:pt x="177" y="101"/>
                </a:lnTo>
                <a:close/>
                <a:moveTo>
                  <a:pt x="177" y="125"/>
                </a:moveTo>
                <a:cubicBezTo>
                  <a:pt x="95" y="125"/>
                  <a:pt x="95" y="125"/>
                  <a:pt x="95" y="125"/>
                </a:cubicBezTo>
                <a:cubicBezTo>
                  <a:pt x="93" y="128"/>
                  <a:pt x="91" y="131"/>
                  <a:pt x="89" y="133"/>
                </a:cubicBezTo>
                <a:cubicBezTo>
                  <a:pt x="177" y="133"/>
                  <a:pt x="177" y="133"/>
                  <a:pt x="177" y="133"/>
                </a:cubicBezTo>
                <a:lnTo>
                  <a:pt x="177" y="125"/>
                </a:lnTo>
                <a:close/>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grpSp>
        <p:nvGrpSpPr>
          <p:cNvPr id="3" name="组合 2"/>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6" name="图片 5"/>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7" name="文本框 6"/>
          <p:cNvSpPr txBox="1"/>
          <p:nvPr/>
        </p:nvSpPr>
        <p:spPr>
          <a:xfrm>
            <a:off x="4833620" y="1334770"/>
            <a:ext cx="6096000" cy="3830955"/>
          </a:xfrm>
          <a:prstGeom prst="rect">
            <a:avLst/>
          </a:prstGeom>
          <a:noFill/>
        </p:spPr>
        <p:txBody>
          <a:bodyPr wrap="square" rtlCol="0" anchor="t">
            <a:spAutoFit/>
          </a:bodyPr>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初始CT扫描结果不明确或无法排除aSAH时，CTA作为第二线诊断工具，可以提供动脉瘤大小和形态的详细信息。</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在CT未能确诊aSAH的情况下，腰椎穿刺是确诊aSAH的重要辅助检查之一。通过检测脑脊液中是否有血液或含铁血黄素以明确有无aSAH 。</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如果CTA结果不确定或患者有更高风险的临床表现，则应考虑DSA。DSA是评估脑血管解剖结构的金标准，可用于确定动脉瘤干预的最佳策略</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诊</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断</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6"/>
          <p:cNvSpPr txBox="1"/>
          <p:nvPr/>
        </p:nvSpPr>
        <p:spPr>
          <a:xfrm>
            <a:off x="2159107" y="3641136"/>
            <a:ext cx="1375202" cy="107632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头颅</a:t>
            </a:r>
            <a:r>
              <a:rPr kumimoji="0" lang="en-US" altLang="zh-CN"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CT</a:t>
            </a:r>
            <a:endPar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1" name="Freeform: Shape 1"/>
          <p:cNvSpPr/>
          <p:nvPr/>
        </p:nvSpPr>
        <p:spPr>
          <a:xfrm>
            <a:off x="2841458" y="2636746"/>
            <a:ext cx="1450574" cy="11819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656" y="0"/>
                  <a:pt x="19519" y="9282"/>
                  <a:pt x="21600" y="21600"/>
                </a:cubicBezTo>
              </a:path>
            </a:pathLst>
          </a:custGeom>
          <a:noFill/>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3" name="Freeform: Shape 2"/>
          <p:cNvSpPr/>
          <p:nvPr/>
        </p:nvSpPr>
        <p:spPr>
          <a:xfrm>
            <a:off x="4202822" y="3742245"/>
            <a:ext cx="157095" cy="150797"/>
          </a:xfrm>
          <a:custGeom>
            <a:avLst/>
            <a:gdLst/>
            <a:ahLst/>
            <a:cxnLst>
              <a:cxn ang="0">
                <a:pos x="wd2" y="hd2"/>
              </a:cxn>
              <a:cxn ang="5400000">
                <a:pos x="wd2" y="hd2"/>
              </a:cxn>
              <a:cxn ang="10800000">
                <a:pos x="wd2" y="hd2"/>
              </a:cxn>
              <a:cxn ang="16200000">
                <a:pos x="wd2" y="hd2"/>
              </a:cxn>
            </a:cxnLst>
            <a:rect l="0" t="0" r="r" b="b"/>
            <a:pathLst>
              <a:path w="21600" h="21600" extrusionOk="0">
                <a:moveTo>
                  <a:pt x="0" y="4378"/>
                </a:moveTo>
                <a:lnTo>
                  <a:pt x="14306" y="21600"/>
                </a:lnTo>
                <a:lnTo>
                  <a:pt x="21600" y="0"/>
                </a:lnTo>
                <a:lnTo>
                  <a:pt x="0" y="4378"/>
                </a:lnTo>
                <a:close/>
              </a:path>
            </a:pathLst>
          </a:custGeom>
          <a:solidFill>
            <a:schemeClr val="accent1"/>
          </a:solidFill>
          <a:ln w="12700">
            <a:noFill/>
            <a:miter lim="400000"/>
          </a:ln>
        </p:spPr>
        <p:txBody>
          <a:bodyPr anchor="ctr"/>
          <a:lstStyle/>
          <a:p>
            <a:pPr algn="ctr"/>
            <a:endParaRPr>
              <a:solidFill>
                <a:schemeClr val="accent1"/>
              </a:solidFill>
              <a:latin typeface="+mn-ea"/>
              <a:cs typeface="+mn-ea"/>
              <a:sym typeface="+mn-lt"/>
            </a:endParaRPr>
          </a:p>
        </p:txBody>
      </p:sp>
      <p:sp>
        <p:nvSpPr>
          <p:cNvPr id="14" name="Freeform: Shape 3"/>
          <p:cNvSpPr/>
          <p:nvPr/>
        </p:nvSpPr>
        <p:spPr>
          <a:xfrm>
            <a:off x="1775261" y="3004341"/>
            <a:ext cx="1088240" cy="825366"/>
          </a:xfrm>
          <a:custGeom>
            <a:avLst/>
            <a:gdLst/>
            <a:ahLst/>
            <a:cxnLst>
              <a:cxn ang="0">
                <a:pos x="wd2" y="hd2"/>
              </a:cxn>
              <a:cxn ang="5400000">
                <a:pos x="wd2" y="hd2"/>
              </a:cxn>
              <a:cxn ang="10800000">
                <a:pos x="wd2" y="hd2"/>
              </a:cxn>
              <a:cxn ang="16200000">
                <a:pos x="wd2" y="hd2"/>
              </a:cxn>
            </a:cxnLst>
            <a:rect l="0" t="0" r="r" b="b"/>
            <a:pathLst>
              <a:path w="21600" h="21483" extrusionOk="0">
                <a:moveTo>
                  <a:pt x="21600" y="9"/>
                </a:moveTo>
                <a:cubicBezTo>
                  <a:pt x="17681" y="-117"/>
                  <a:pt x="13715" y="1202"/>
                  <a:pt x="10083" y="3964"/>
                </a:cubicBezTo>
                <a:cubicBezTo>
                  <a:pt x="4874" y="8046"/>
                  <a:pt x="1434" y="14388"/>
                  <a:pt x="0" y="2148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5" name="Freeform: Shape 4"/>
          <p:cNvSpPr/>
          <p:nvPr/>
        </p:nvSpPr>
        <p:spPr>
          <a:xfrm>
            <a:off x="1715086" y="3750090"/>
            <a:ext cx="159106" cy="151073"/>
          </a:xfrm>
          <a:custGeom>
            <a:avLst/>
            <a:gdLst/>
            <a:ahLst/>
            <a:cxnLst>
              <a:cxn ang="0">
                <a:pos x="wd2" y="hd2"/>
              </a:cxn>
              <a:cxn ang="5400000">
                <a:pos x="wd2" y="hd2"/>
              </a:cxn>
              <a:cxn ang="10800000">
                <a:pos x="wd2" y="hd2"/>
              </a:cxn>
              <a:cxn ang="16200000">
                <a:pos x="wd2" y="hd2"/>
              </a:cxn>
            </a:cxnLst>
            <a:rect l="0" t="0" r="r" b="b"/>
            <a:pathLst>
              <a:path w="21600" h="21600" extrusionOk="0">
                <a:moveTo>
                  <a:pt x="21600" y="4086"/>
                </a:moveTo>
                <a:lnTo>
                  <a:pt x="7200" y="21600"/>
                </a:lnTo>
                <a:lnTo>
                  <a:pt x="0" y="0"/>
                </a:lnTo>
                <a:lnTo>
                  <a:pt x="21600" y="4086"/>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6" name="Freeform: Shape 5"/>
          <p:cNvSpPr/>
          <p:nvPr/>
        </p:nvSpPr>
        <p:spPr>
          <a:xfrm>
            <a:off x="2129027" y="1978597"/>
            <a:ext cx="1375202" cy="13752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17" name="Freeform: Shape 6"/>
          <p:cNvSpPr/>
          <p:nvPr/>
        </p:nvSpPr>
        <p:spPr>
          <a:xfrm>
            <a:off x="2190691" y="5417842"/>
            <a:ext cx="177394" cy="170505"/>
          </a:xfrm>
          <a:custGeom>
            <a:avLst/>
            <a:gdLst/>
            <a:ahLst/>
            <a:cxnLst>
              <a:cxn ang="0">
                <a:pos x="wd2" y="hd2"/>
              </a:cxn>
              <a:cxn ang="5400000">
                <a:pos x="wd2" y="hd2"/>
              </a:cxn>
              <a:cxn ang="10800000">
                <a:pos x="wd2" y="hd2"/>
              </a:cxn>
              <a:cxn ang="16200000">
                <a:pos x="wd2" y="hd2"/>
              </a:cxn>
            </a:cxnLst>
            <a:rect l="0" t="0" r="r" b="b"/>
            <a:pathLst>
              <a:path w="21600" h="21600" extrusionOk="0">
                <a:moveTo>
                  <a:pt x="0" y="4261"/>
                </a:moveTo>
                <a:lnTo>
                  <a:pt x="14259" y="21600"/>
                </a:lnTo>
                <a:lnTo>
                  <a:pt x="21600" y="0"/>
                </a:lnTo>
                <a:lnTo>
                  <a:pt x="0" y="4261"/>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8" name="Freeform: Shape 7"/>
          <p:cNvSpPr/>
          <p:nvPr/>
        </p:nvSpPr>
        <p:spPr>
          <a:xfrm>
            <a:off x="2324535" y="4915014"/>
            <a:ext cx="1762779" cy="680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384" y="12975"/>
                  <a:pt x="12748" y="21600"/>
                  <a:pt x="6344" y="21600"/>
                </a:cubicBezTo>
                <a:cubicBezTo>
                  <a:pt x="4102" y="21600"/>
                  <a:pt x="1977" y="20531"/>
                  <a:pt x="0" y="1862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9" name="Freeform: Shape 8"/>
          <p:cNvSpPr/>
          <p:nvPr/>
        </p:nvSpPr>
        <p:spPr>
          <a:xfrm>
            <a:off x="3547502" y="3250774"/>
            <a:ext cx="409669" cy="1363796"/>
          </a:xfrm>
          <a:custGeom>
            <a:avLst/>
            <a:gdLst/>
            <a:ahLst/>
            <a:cxnLst>
              <a:cxn ang="0">
                <a:pos x="wd2" y="hd2"/>
              </a:cxn>
              <a:cxn ang="5400000">
                <a:pos x="wd2" y="hd2"/>
              </a:cxn>
              <a:cxn ang="10800000">
                <a:pos x="wd2" y="hd2"/>
              </a:cxn>
              <a:cxn ang="16200000">
                <a:pos x="wd2" y="hd2"/>
              </a:cxn>
            </a:cxnLst>
            <a:rect l="0" t="0" r="r" b="b"/>
            <a:pathLst>
              <a:path w="19442" h="21600" extrusionOk="0">
                <a:moveTo>
                  <a:pt x="13714" y="21600"/>
                </a:moveTo>
                <a:cubicBezTo>
                  <a:pt x="21600" y="16448"/>
                  <a:pt x="21600" y="10113"/>
                  <a:pt x="12114" y="4732"/>
                </a:cubicBezTo>
                <a:cubicBezTo>
                  <a:pt x="8800" y="2900"/>
                  <a:pt x="4686" y="1298"/>
                  <a:pt x="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0" name="Freeform: Shape 9"/>
          <p:cNvSpPr/>
          <p:nvPr/>
        </p:nvSpPr>
        <p:spPr>
          <a:xfrm>
            <a:off x="3493387" y="3202833"/>
            <a:ext cx="156803" cy="1509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4816"/>
                </a:lnTo>
                <a:lnTo>
                  <a:pt x="7013" y="21600"/>
                </a:lnTo>
                <a:lnTo>
                  <a:pt x="0" y="0"/>
                </a:lnTo>
                <a:close/>
              </a:path>
            </a:pathLst>
          </a:custGeom>
          <a:solidFill>
            <a:schemeClr val="accent1"/>
          </a:solidFill>
          <a:ln>
            <a:noFill/>
            <a:round/>
          </a:ln>
        </p:spPr>
        <p:txBody>
          <a:bodyPr anchor="ctr"/>
          <a:lstStyle/>
          <a:p>
            <a:pPr algn="ctr"/>
            <a:endParaRPr>
              <a:solidFill>
                <a:schemeClr val="accent1"/>
              </a:solidFill>
              <a:latin typeface="+mn-ea"/>
              <a:cs typeface="+mn-ea"/>
              <a:sym typeface="+mn-lt"/>
            </a:endParaRPr>
          </a:p>
        </p:txBody>
      </p:sp>
      <p:sp>
        <p:nvSpPr>
          <p:cNvPr id="21" name="Freeform: Shape 10"/>
          <p:cNvSpPr/>
          <p:nvPr/>
        </p:nvSpPr>
        <p:spPr>
          <a:xfrm>
            <a:off x="345848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26" name="Freeform: Shape 11"/>
          <p:cNvSpPr/>
          <p:nvPr/>
        </p:nvSpPr>
        <p:spPr>
          <a:xfrm>
            <a:off x="1361282" y="3077578"/>
            <a:ext cx="428734" cy="1810756"/>
          </a:xfrm>
          <a:custGeom>
            <a:avLst/>
            <a:gdLst/>
            <a:ahLst/>
            <a:cxnLst>
              <a:cxn ang="0">
                <a:pos x="wd2" y="hd2"/>
              </a:cxn>
              <a:cxn ang="5400000">
                <a:pos x="wd2" y="hd2"/>
              </a:cxn>
              <a:cxn ang="10800000">
                <a:pos x="wd2" y="hd2"/>
              </a:cxn>
              <a:cxn ang="16200000">
                <a:pos x="wd2" y="hd2"/>
              </a:cxn>
            </a:cxnLst>
            <a:rect l="0" t="0" r="r" b="b"/>
            <a:pathLst>
              <a:path w="21600" h="21600" extrusionOk="0">
                <a:moveTo>
                  <a:pt x="11043" y="21600"/>
                </a:moveTo>
                <a:cubicBezTo>
                  <a:pt x="4004" y="18929"/>
                  <a:pt x="0" y="15769"/>
                  <a:pt x="0" y="12380"/>
                </a:cubicBezTo>
                <a:cubicBezTo>
                  <a:pt x="0" y="7554"/>
                  <a:pt x="8252" y="3188"/>
                  <a:pt x="2160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9" name="Freeform: Shape 12"/>
          <p:cNvSpPr/>
          <p:nvPr/>
        </p:nvSpPr>
        <p:spPr>
          <a:xfrm>
            <a:off x="1689197" y="3032311"/>
            <a:ext cx="155811" cy="1519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929"/>
                </a:lnTo>
                <a:lnTo>
                  <a:pt x="14965" y="21600"/>
                </a:lnTo>
                <a:lnTo>
                  <a:pt x="21600" y="0"/>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30" name="Freeform: Shape 13"/>
          <p:cNvSpPr/>
          <p:nvPr/>
        </p:nvSpPr>
        <p:spPr>
          <a:xfrm>
            <a:off x="1891408" y="4676051"/>
            <a:ext cx="1314349" cy="546990"/>
          </a:xfrm>
          <a:custGeom>
            <a:avLst/>
            <a:gdLst/>
            <a:ahLst/>
            <a:cxnLst>
              <a:cxn ang="0">
                <a:pos x="wd2" y="hd2"/>
              </a:cxn>
              <a:cxn ang="5400000">
                <a:pos x="wd2" y="hd2"/>
              </a:cxn>
              <a:cxn ang="10800000">
                <a:pos x="wd2" y="hd2"/>
              </a:cxn>
              <a:cxn ang="16200000">
                <a:pos x="wd2" y="hd2"/>
              </a:cxn>
            </a:cxnLst>
            <a:rect l="0" t="0" r="r" b="b"/>
            <a:pathLst>
              <a:path w="21600" h="18027" extrusionOk="0">
                <a:moveTo>
                  <a:pt x="0" y="0"/>
                </a:moveTo>
                <a:cubicBezTo>
                  <a:pt x="4470" y="15247"/>
                  <a:pt x="13609" y="21600"/>
                  <a:pt x="21600" y="16041"/>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40" name="Freeform: Shape 14"/>
          <p:cNvSpPr/>
          <p:nvPr/>
        </p:nvSpPr>
        <p:spPr>
          <a:xfrm>
            <a:off x="3150737" y="5096814"/>
            <a:ext cx="155888" cy="151876"/>
          </a:xfrm>
          <a:custGeom>
            <a:avLst/>
            <a:gdLst/>
            <a:ahLst/>
            <a:cxnLst>
              <a:cxn ang="0">
                <a:pos x="wd2" y="hd2"/>
              </a:cxn>
              <a:cxn ang="5400000">
                <a:pos x="wd2" y="hd2"/>
              </a:cxn>
              <a:cxn ang="10800000">
                <a:pos x="wd2" y="hd2"/>
              </a:cxn>
              <a:cxn ang="16200000">
                <a:pos x="wd2" y="hd2"/>
              </a:cxn>
            </a:cxnLst>
            <a:rect l="0" t="0" r="r" b="b"/>
            <a:pathLst>
              <a:path w="21600" h="21600" extrusionOk="0">
                <a:moveTo>
                  <a:pt x="21600" y="4204"/>
                </a:moveTo>
                <a:lnTo>
                  <a:pt x="7341" y="21600"/>
                </a:lnTo>
                <a:lnTo>
                  <a:pt x="0" y="0"/>
                </a:lnTo>
                <a:lnTo>
                  <a:pt x="21600" y="4204"/>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41" name="Freeform: Shape 15"/>
          <p:cNvSpPr/>
          <p:nvPr/>
        </p:nvSpPr>
        <p:spPr>
          <a:xfrm>
            <a:off x="89369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42" name="Freeform: Shape 56"/>
          <p:cNvSpPr/>
          <p:nvPr/>
        </p:nvSpPr>
        <p:spPr bwMode="auto">
          <a:xfrm>
            <a:off x="3886868" y="4608140"/>
            <a:ext cx="518429" cy="519637"/>
          </a:xfrm>
          <a:custGeom>
            <a:avLst/>
            <a:gdLst>
              <a:gd name="T0" fmla="*/ 103 w 181"/>
              <a:gd name="T1" fmla="*/ 23 h 181"/>
              <a:gd name="T2" fmla="*/ 23 w 181"/>
              <a:gd name="T3" fmla="*/ 23 h 181"/>
              <a:gd name="T4" fmla="*/ 23 w 181"/>
              <a:gd name="T5" fmla="*/ 103 h 181"/>
              <a:gd name="T6" fmla="*/ 95 w 181"/>
              <a:gd name="T7" fmla="*/ 110 h 181"/>
              <a:gd name="T8" fmla="*/ 97 w 181"/>
              <a:gd name="T9" fmla="*/ 113 h 181"/>
              <a:gd name="T10" fmla="*/ 97 w 181"/>
              <a:gd name="T11" fmla="*/ 114 h 181"/>
              <a:gd name="T12" fmla="*/ 97 w 181"/>
              <a:gd name="T13" fmla="*/ 122 h 181"/>
              <a:gd name="T14" fmla="*/ 153 w 181"/>
              <a:gd name="T15" fmla="*/ 178 h 181"/>
              <a:gd name="T16" fmla="*/ 161 w 181"/>
              <a:gd name="T17" fmla="*/ 178 h 181"/>
              <a:gd name="T18" fmla="*/ 162 w 181"/>
              <a:gd name="T19" fmla="*/ 178 h 181"/>
              <a:gd name="T20" fmla="*/ 162 w 181"/>
              <a:gd name="T21" fmla="*/ 178 h 181"/>
              <a:gd name="T22" fmla="*/ 168 w 181"/>
              <a:gd name="T23" fmla="*/ 178 h 181"/>
              <a:gd name="T24" fmla="*/ 178 w 181"/>
              <a:gd name="T25" fmla="*/ 168 h 181"/>
              <a:gd name="T26" fmla="*/ 178 w 181"/>
              <a:gd name="T27" fmla="*/ 163 h 181"/>
              <a:gd name="T28" fmla="*/ 178 w 181"/>
              <a:gd name="T29" fmla="*/ 162 h 181"/>
              <a:gd name="T30" fmla="*/ 178 w 181"/>
              <a:gd name="T31" fmla="*/ 161 h 181"/>
              <a:gd name="T32" fmla="*/ 178 w 181"/>
              <a:gd name="T33" fmla="*/ 153 h 181"/>
              <a:gd name="T34" fmla="*/ 122 w 181"/>
              <a:gd name="T35" fmla="*/ 97 h 181"/>
              <a:gd name="T36" fmla="*/ 113 w 181"/>
              <a:gd name="T37" fmla="*/ 97 h 181"/>
              <a:gd name="T38" fmla="*/ 113 w 181"/>
              <a:gd name="T39" fmla="*/ 97 h 181"/>
              <a:gd name="T40" fmla="*/ 110 w 181"/>
              <a:gd name="T41" fmla="*/ 95 h 181"/>
              <a:gd name="T42" fmla="*/ 103 w 181"/>
              <a:gd name="T43" fmla="*/ 23 h 181"/>
              <a:gd name="T44" fmla="*/ 35 w 181"/>
              <a:gd name="T45" fmla="*/ 35 h 181"/>
              <a:gd name="T46" fmla="*/ 91 w 181"/>
              <a:gd name="T47" fmla="*/ 35 h 181"/>
              <a:gd name="T48" fmla="*/ 91 w 181"/>
              <a:gd name="T49" fmla="*/ 91 h 181"/>
              <a:gd name="T50" fmla="*/ 35 w 181"/>
              <a:gd name="T51" fmla="*/ 92 h 181"/>
              <a:gd name="T52" fmla="*/ 35 w 181"/>
              <a:gd name="T53" fmla="*/ 3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1" h="181">
                <a:moveTo>
                  <a:pt x="103" y="23"/>
                </a:moveTo>
                <a:cubicBezTo>
                  <a:pt x="81" y="0"/>
                  <a:pt x="45" y="0"/>
                  <a:pt x="23" y="23"/>
                </a:cubicBezTo>
                <a:cubicBezTo>
                  <a:pt x="0" y="45"/>
                  <a:pt x="0" y="81"/>
                  <a:pt x="23" y="103"/>
                </a:cubicBezTo>
                <a:cubicBezTo>
                  <a:pt x="42" y="123"/>
                  <a:pt x="72" y="125"/>
                  <a:pt x="95" y="110"/>
                </a:cubicBezTo>
                <a:cubicBezTo>
                  <a:pt x="97" y="113"/>
                  <a:pt x="97" y="113"/>
                  <a:pt x="97" y="113"/>
                </a:cubicBezTo>
                <a:cubicBezTo>
                  <a:pt x="97" y="114"/>
                  <a:pt x="97" y="114"/>
                  <a:pt x="97" y="114"/>
                </a:cubicBezTo>
                <a:cubicBezTo>
                  <a:pt x="94" y="116"/>
                  <a:pt x="94" y="120"/>
                  <a:pt x="97" y="122"/>
                </a:cubicBezTo>
                <a:cubicBezTo>
                  <a:pt x="153" y="178"/>
                  <a:pt x="153" y="178"/>
                  <a:pt x="153" y="178"/>
                </a:cubicBezTo>
                <a:cubicBezTo>
                  <a:pt x="155" y="181"/>
                  <a:pt x="159" y="181"/>
                  <a:pt x="161" y="178"/>
                </a:cubicBezTo>
                <a:cubicBezTo>
                  <a:pt x="162" y="178"/>
                  <a:pt x="162" y="178"/>
                  <a:pt x="162" y="178"/>
                </a:cubicBezTo>
                <a:cubicBezTo>
                  <a:pt x="162" y="178"/>
                  <a:pt x="162" y="178"/>
                  <a:pt x="162" y="178"/>
                </a:cubicBezTo>
                <a:cubicBezTo>
                  <a:pt x="164" y="180"/>
                  <a:pt x="166" y="180"/>
                  <a:pt x="168" y="178"/>
                </a:cubicBezTo>
                <a:cubicBezTo>
                  <a:pt x="178" y="168"/>
                  <a:pt x="178" y="168"/>
                  <a:pt x="178" y="168"/>
                </a:cubicBezTo>
                <a:cubicBezTo>
                  <a:pt x="180" y="166"/>
                  <a:pt x="180" y="164"/>
                  <a:pt x="178" y="163"/>
                </a:cubicBezTo>
                <a:cubicBezTo>
                  <a:pt x="178" y="162"/>
                  <a:pt x="178" y="162"/>
                  <a:pt x="178" y="162"/>
                </a:cubicBezTo>
                <a:cubicBezTo>
                  <a:pt x="178" y="161"/>
                  <a:pt x="178" y="161"/>
                  <a:pt x="178" y="161"/>
                </a:cubicBezTo>
                <a:cubicBezTo>
                  <a:pt x="181" y="159"/>
                  <a:pt x="181" y="155"/>
                  <a:pt x="178" y="153"/>
                </a:cubicBezTo>
                <a:cubicBezTo>
                  <a:pt x="122" y="97"/>
                  <a:pt x="122" y="97"/>
                  <a:pt x="122" y="97"/>
                </a:cubicBezTo>
                <a:cubicBezTo>
                  <a:pt x="120" y="94"/>
                  <a:pt x="116" y="94"/>
                  <a:pt x="113" y="97"/>
                </a:cubicBezTo>
                <a:cubicBezTo>
                  <a:pt x="113" y="97"/>
                  <a:pt x="113" y="97"/>
                  <a:pt x="113" y="97"/>
                </a:cubicBezTo>
                <a:cubicBezTo>
                  <a:pt x="110" y="95"/>
                  <a:pt x="110" y="95"/>
                  <a:pt x="110" y="95"/>
                </a:cubicBezTo>
                <a:cubicBezTo>
                  <a:pt x="125" y="73"/>
                  <a:pt x="123" y="42"/>
                  <a:pt x="103" y="23"/>
                </a:cubicBezTo>
                <a:moveTo>
                  <a:pt x="35" y="35"/>
                </a:moveTo>
                <a:cubicBezTo>
                  <a:pt x="50" y="19"/>
                  <a:pt x="76" y="19"/>
                  <a:pt x="91" y="35"/>
                </a:cubicBezTo>
                <a:cubicBezTo>
                  <a:pt x="107" y="50"/>
                  <a:pt x="107" y="76"/>
                  <a:pt x="91" y="91"/>
                </a:cubicBezTo>
                <a:cubicBezTo>
                  <a:pt x="76" y="107"/>
                  <a:pt x="50" y="107"/>
                  <a:pt x="35" y="92"/>
                </a:cubicBezTo>
                <a:cubicBezTo>
                  <a:pt x="19" y="76"/>
                  <a:pt x="19" y="50"/>
                  <a:pt x="35" y="35"/>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3" name="Freeform: Shape 57"/>
          <p:cNvSpPr/>
          <p:nvPr/>
        </p:nvSpPr>
        <p:spPr bwMode="auto">
          <a:xfrm>
            <a:off x="2564266" y="2414373"/>
            <a:ext cx="504723" cy="503652"/>
          </a:xfrm>
          <a:custGeom>
            <a:avLst/>
            <a:gdLst>
              <a:gd name="T0" fmla="*/ 0 w 199"/>
              <a:gd name="T1" fmla="*/ 99 h 198"/>
              <a:gd name="T2" fmla="*/ 199 w 199"/>
              <a:gd name="T3" fmla="*/ 99 h 198"/>
              <a:gd name="T4" fmla="*/ 112 w 199"/>
              <a:gd name="T5" fmla="*/ 185 h 198"/>
              <a:gd name="T6" fmla="*/ 104 w 199"/>
              <a:gd name="T7" fmla="*/ 145 h 198"/>
              <a:gd name="T8" fmla="*/ 112 w 199"/>
              <a:gd name="T9" fmla="*/ 185 h 198"/>
              <a:gd name="T10" fmla="*/ 96 w 199"/>
              <a:gd name="T11" fmla="*/ 145 h 198"/>
              <a:gd name="T12" fmla="*/ 87 w 199"/>
              <a:gd name="T13" fmla="*/ 185 h 198"/>
              <a:gd name="T14" fmla="*/ 87 w 199"/>
              <a:gd name="T15" fmla="*/ 13 h 198"/>
              <a:gd name="T16" fmla="*/ 96 w 199"/>
              <a:gd name="T17" fmla="*/ 53 h 198"/>
              <a:gd name="T18" fmla="*/ 87 w 199"/>
              <a:gd name="T19" fmla="*/ 13 h 198"/>
              <a:gd name="T20" fmla="*/ 104 w 199"/>
              <a:gd name="T21" fmla="*/ 53 h 198"/>
              <a:gd name="T22" fmla="*/ 112 w 199"/>
              <a:gd name="T23" fmla="*/ 13 h 198"/>
              <a:gd name="T24" fmla="*/ 104 w 199"/>
              <a:gd name="T25" fmla="*/ 61 h 198"/>
              <a:gd name="T26" fmla="*/ 149 w 199"/>
              <a:gd name="T27" fmla="*/ 95 h 198"/>
              <a:gd name="T28" fmla="*/ 104 w 199"/>
              <a:gd name="T29" fmla="*/ 61 h 198"/>
              <a:gd name="T30" fmla="*/ 96 w 199"/>
              <a:gd name="T31" fmla="*/ 95 h 198"/>
              <a:gd name="T32" fmla="*/ 57 w 199"/>
              <a:gd name="T33" fmla="*/ 55 h 198"/>
              <a:gd name="T34" fmla="*/ 42 w 199"/>
              <a:gd name="T35" fmla="*/ 95 h 198"/>
              <a:gd name="T36" fmla="*/ 31 w 199"/>
              <a:gd name="T37" fmla="*/ 45 h 198"/>
              <a:gd name="T38" fmla="*/ 42 w 199"/>
              <a:gd name="T39" fmla="*/ 95 h 198"/>
              <a:gd name="T40" fmla="*/ 49 w 199"/>
              <a:gd name="T41" fmla="*/ 145 h 198"/>
              <a:gd name="T42" fmla="*/ 13 w 199"/>
              <a:gd name="T43" fmla="*/ 103 h 198"/>
              <a:gd name="T44" fmla="*/ 50 w 199"/>
              <a:gd name="T45" fmla="*/ 103 h 198"/>
              <a:gd name="T46" fmla="*/ 96 w 199"/>
              <a:gd name="T47" fmla="*/ 137 h 198"/>
              <a:gd name="T48" fmla="*/ 50 w 199"/>
              <a:gd name="T49" fmla="*/ 103 h 198"/>
              <a:gd name="T50" fmla="*/ 104 w 199"/>
              <a:gd name="T51" fmla="*/ 103 h 198"/>
              <a:gd name="T52" fmla="*/ 143 w 199"/>
              <a:gd name="T53" fmla="*/ 142 h 198"/>
              <a:gd name="T54" fmla="*/ 157 w 199"/>
              <a:gd name="T55" fmla="*/ 103 h 198"/>
              <a:gd name="T56" fmla="*/ 168 w 199"/>
              <a:gd name="T57" fmla="*/ 153 h 198"/>
              <a:gd name="T58" fmla="*/ 157 w 199"/>
              <a:gd name="T59" fmla="*/ 103 h 198"/>
              <a:gd name="T60" fmla="*/ 150 w 199"/>
              <a:gd name="T61" fmla="*/ 53 h 198"/>
              <a:gd name="T62" fmla="*/ 187 w 199"/>
              <a:gd name="T63" fmla="*/ 95 h 198"/>
              <a:gd name="T64" fmla="*/ 162 w 199"/>
              <a:gd name="T65" fmla="*/ 39 h 198"/>
              <a:gd name="T66" fmla="*/ 131 w 199"/>
              <a:gd name="T67" fmla="*/ 18 h 198"/>
              <a:gd name="T68" fmla="*/ 68 w 199"/>
              <a:gd name="T69" fmla="*/ 18 h 198"/>
              <a:gd name="T70" fmla="*/ 37 w 199"/>
              <a:gd name="T71" fmla="*/ 39 h 198"/>
              <a:gd name="T72" fmla="*/ 37 w 199"/>
              <a:gd name="T73" fmla="*/ 159 h 198"/>
              <a:gd name="T74" fmla="*/ 68 w 199"/>
              <a:gd name="T75" fmla="*/ 180 h 198"/>
              <a:gd name="T76" fmla="*/ 131 w 199"/>
              <a:gd name="T77" fmla="*/ 180 h 198"/>
              <a:gd name="T78" fmla="*/ 162 w 199"/>
              <a:gd name="T79" fmla="*/ 15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9" h="198">
                <a:moveTo>
                  <a:pt x="100" y="0"/>
                </a:moveTo>
                <a:cubicBezTo>
                  <a:pt x="45" y="0"/>
                  <a:pt x="0" y="44"/>
                  <a:pt x="0" y="99"/>
                </a:cubicBezTo>
                <a:cubicBezTo>
                  <a:pt x="0" y="153"/>
                  <a:pt x="45" y="198"/>
                  <a:pt x="100" y="198"/>
                </a:cubicBezTo>
                <a:cubicBezTo>
                  <a:pt x="154" y="198"/>
                  <a:pt x="199" y="153"/>
                  <a:pt x="199" y="99"/>
                </a:cubicBezTo>
                <a:cubicBezTo>
                  <a:pt x="199" y="44"/>
                  <a:pt x="154" y="0"/>
                  <a:pt x="100" y="0"/>
                </a:cubicBezTo>
                <a:moveTo>
                  <a:pt x="112" y="185"/>
                </a:moveTo>
                <a:cubicBezTo>
                  <a:pt x="109" y="185"/>
                  <a:pt x="106" y="186"/>
                  <a:pt x="104" y="186"/>
                </a:cubicBezTo>
                <a:cubicBezTo>
                  <a:pt x="104" y="145"/>
                  <a:pt x="104" y="145"/>
                  <a:pt x="104" y="145"/>
                </a:cubicBezTo>
                <a:cubicBezTo>
                  <a:pt x="116" y="145"/>
                  <a:pt x="129" y="147"/>
                  <a:pt x="140" y="150"/>
                </a:cubicBezTo>
                <a:cubicBezTo>
                  <a:pt x="133" y="167"/>
                  <a:pt x="123" y="180"/>
                  <a:pt x="112" y="185"/>
                </a:cubicBezTo>
                <a:moveTo>
                  <a:pt x="59" y="150"/>
                </a:moveTo>
                <a:cubicBezTo>
                  <a:pt x="71" y="147"/>
                  <a:pt x="83" y="145"/>
                  <a:pt x="96" y="145"/>
                </a:cubicBezTo>
                <a:cubicBezTo>
                  <a:pt x="96" y="186"/>
                  <a:pt x="96" y="186"/>
                  <a:pt x="96" y="186"/>
                </a:cubicBezTo>
                <a:cubicBezTo>
                  <a:pt x="93" y="186"/>
                  <a:pt x="90" y="185"/>
                  <a:pt x="87" y="185"/>
                </a:cubicBezTo>
                <a:cubicBezTo>
                  <a:pt x="76" y="180"/>
                  <a:pt x="66" y="167"/>
                  <a:pt x="59" y="150"/>
                </a:cubicBezTo>
                <a:moveTo>
                  <a:pt x="87" y="13"/>
                </a:moveTo>
                <a:cubicBezTo>
                  <a:pt x="90" y="12"/>
                  <a:pt x="93" y="12"/>
                  <a:pt x="96" y="12"/>
                </a:cubicBezTo>
                <a:cubicBezTo>
                  <a:pt x="96" y="53"/>
                  <a:pt x="96" y="53"/>
                  <a:pt x="96" y="53"/>
                </a:cubicBezTo>
                <a:cubicBezTo>
                  <a:pt x="83" y="53"/>
                  <a:pt x="71" y="51"/>
                  <a:pt x="59" y="48"/>
                </a:cubicBezTo>
                <a:cubicBezTo>
                  <a:pt x="66" y="31"/>
                  <a:pt x="76" y="18"/>
                  <a:pt x="87" y="13"/>
                </a:cubicBezTo>
                <a:moveTo>
                  <a:pt x="140" y="48"/>
                </a:moveTo>
                <a:cubicBezTo>
                  <a:pt x="129" y="51"/>
                  <a:pt x="116" y="53"/>
                  <a:pt x="104" y="53"/>
                </a:cubicBezTo>
                <a:cubicBezTo>
                  <a:pt x="104" y="12"/>
                  <a:pt x="104" y="12"/>
                  <a:pt x="104" y="12"/>
                </a:cubicBezTo>
                <a:cubicBezTo>
                  <a:pt x="106" y="12"/>
                  <a:pt x="109" y="12"/>
                  <a:pt x="112" y="13"/>
                </a:cubicBezTo>
                <a:cubicBezTo>
                  <a:pt x="123" y="18"/>
                  <a:pt x="133" y="31"/>
                  <a:pt x="140" y="48"/>
                </a:cubicBezTo>
                <a:moveTo>
                  <a:pt x="104" y="61"/>
                </a:moveTo>
                <a:cubicBezTo>
                  <a:pt x="117" y="61"/>
                  <a:pt x="130" y="59"/>
                  <a:pt x="143" y="55"/>
                </a:cubicBezTo>
                <a:cubicBezTo>
                  <a:pt x="146" y="67"/>
                  <a:pt x="148" y="81"/>
                  <a:pt x="149" y="95"/>
                </a:cubicBezTo>
                <a:cubicBezTo>
                  <a:pt x="104" y="95"/>
                  <a:pt x="104" y="95"/>
                  <a:pt x="104" y="95"/>
                </a:cubicBezTo>
                <a:lnTo>
                  <a:pt x="104" y="61"/>
                </a:lnTo>
                <a:close/>
                <a:moveTo>
                  <a:pt x="96" y="61"/>
                </a:moveTo>
                <a:cubicBezTo>
                  <a:pt x="96" y="95"/>
                  <a:pt x="96" y="95"/>
                  <a:pt x="96" y="95"/>
                </a:cubicBezTo>
                <a:cubicBezTo>
                  <a:pt x="50" y="95"/>
                  <a:pt x="50" y="95"/>
                  <a:pt x="50" y="95"/>
                </a:cubicBezTo>
                <a:cubicBezTo>
                  <a:pt x="51" y="81"/>
                  <a:pt x="53" y="67"/>
                  <a:pt x="57" y="55"/>
                </a:cubicBezTo>
                <a:cubicBezTo>
                  <a:pt x="69" y="59"/>
                  <a:pt x="82" y="61"/>
                  <a:pt x="96" y="61"/>
                </a:cubicBezTo>
                <a:moveTo>
                  <a:pt x="42" y="95"/>
                </a:moveTo>
                <a:cubicBezTo>
                  <a:pt x="13" y="95"/>
                  <a:pt x="13" y="95"/>
                  <a:pt x="13" y="95"/>
                </a:cubicBezTo>
                <a:cubicBezTo>
                  <a:pt x="13" y="76"/>
                  <a:pt x="20" y="59"/>
                  <a:pt x="31" y="45"/>
                </a:cubicBezTo>
                <a:cubicBezTo>
                  <a:pt x="37" y="48"/>
                  <a:pt x="43" y="51"/>
                  <a:pt x="49" y="53"/>
                </a:cubicBezTo>
                <a:cubicBezTo>
                  <a:pt x="45" y="65"/>
                  <a:pt x="43" y="80"/>
                  <a:pt x="42" y="95"/>
                </a:cubicBezTo>
                <a:moveTo>
                  <a:pt x="42" y="103"/>
                </a:moveTo>
                <a:cubicBezTo>
                  <a:pt x="43" y="118"/>
                  <a:pt x="45" y="132"/>
                  <a:pt x="49" y="145"/>
                </a:cubicBezTo>
                <a:cubicBezTo>
                  <a:pt x="43" y="147"/>
                  <a:pt x="37" y="150"/>
                  <a:pt x="31" y="153"/>
                </a:cubicBezTo>
                <a:cubicBezTo>
                  <a:pt x="20" y="139"/>
                  <a:pt x="13" y="122"/>
                  <a:pt x="13" y="103"/>
                </a:cubicBezTo>
                <a:lnTo>
                  <a:pt x="42" y="103"/>
                </a:lnTo>
                <a:close/>
                <a:moveTo>
                  <a:pt x="50" y="103"/>
                </a:moveTo>
                <a:cubicBezTo>
                  <a:pt x="96" y="103"/>
                  <a:pt x="96" y="103"/>
                  <a:pt x="96" y="103"/>
                </a:cubicBezTo>
                <a:cubicBezTo>
                  <a:pt x="96" y="137"/>
                  <a:pt x="96" y="137"/>
                  <a:pt x="96" y="137"/>
                </a:cubicBezTo>
                <a:cubicBezTo>
                  <a:pt x="82" y="137"/>
                  <a:pt x="69" y="139"/>
                  <a:pt x="57" y="142"/>
                </a:cubicBezTo>
                <a:cubicBezTo>
                  <a:pt x="53" y="131"/>
                  <a:pt x="51" y="117"/>
                  <a:pt x="50" y="103"/>
                </a:cubicBezTo>
                <a:moveTo>
                  <a:pt x="104" y="137"/>
                </a:moveTo>
                <a:cubicBezTo>
                  <a:pt x="104" y="103"/>
                  <a:pt x="104" y="103"/>
                  <a:pt x="104" y="103"/>
                </a:cubicBezTo>
                <a:cubicBezTo>
                  <a:pt x="149" y="103"/>
                  <a:pt x="149" y="103"/>
                  <a:pt x="149" y="103"/>
                </a:cubicBezTo>
                <a:cubicBezTo>
                  <a:pt x="148" y="117"/>
                  <a:pt x="146" y="131"/>
                  <a:pt x="143" y="142"/>
                </a:cubicBezTo>
                <a:cubicBezTo>
                  <a:pt x="130" y="139"/>
                  <a:pt x="117" y="137"/>
                  <a:pt x="104" y="137"/>
                </a:cubicBezTo>
                <a:moveTo>
                  <a:pt x="157" y="103"/>
                </a:moveTo>
                <a:cubicBezTo>
                  <a:pt x="187" y="103"/>
                  <a:pt x="187" y="103"/>
                  <a:pt x="187" y="103"/>
                </a:cubicBezTo>
                <a:cubicBezTo>
                  <a:pt x="186" y="122"/>
                  <a:pt x="179" y="139"/>
                  <a:pt x="168" y="153"/>
                </a:cubicBezTo>
                <a:cubicBezTo>
                  <a:pt x="162" y="150"/>
                  <a:pt x="156" y="147"/>
                  <a:pt x="150" y="145"/>
                </a:cubicBezTo>
                <a:cubicBezTo>
                  <a:pt x="154" y="132"/>
                  <a:pt x="156" y="118"/>
                  <a:pt x="157" y="103"/>
                </a:cubicBezTo>
                <a:moveTo>
                  <a:pt x="157" y="95"/>
                </a:moveTo>
                <a:cubicBezTo>
                  <a:pt x="156" y="80"/>
                  <a:pt x="154" y="65"/>
                  <a:pt x="150" y="53"/>
                </a:cubicBezTo>
                <a:cubicBezTo>
                  <a:pt x="156" y="51"/>
                  <a:pt x="162" y="48"/>
                  <a:pt x="168" y="45"/>
                </a:cubicBezTo>
                <a:cubicBezTo>
                  <a:pt x="179" y="59"/>
                  <a:pt x="186" y="76"/>
                  <a:pt x="187" y="95"/>
                </a:cubicBezTo>
                <a:lnTo>
                  <a:pt x="157" y="95"/>
                </a:lnTo>
                <a:close/>
                <a:moveTo>
                  <a:pt x="162" y="39"/>
                </a:moveTo>
                <a:cubicBezTo>
                  <a:pt x="158" y="41"/>
                  <a:pt x="153" y="43"/>
                  <a:pt x="147" y="45"/>
                </a:cubicBezTo>
                <a:cubicBezTo>
                  <a:pt x="143" y="34"/>
                  <a:pt x="137" y="25"/>
                  <a:pt x="131" y="18"/>
                </a:cubicBezTo>
                <a:cubicBezTo>
                  <a:pt x="143" y="22"/>
                  <a:pt x="154" y="29"/>
                  <a:pt x="162" y="39"/>
                </a:cubicBezTo>
                <a:moveTo>
                  <a:pt x="68" y="18"/>
                </a:moveTo>
                <a:cubicBezTo>
                  <a:pt x="62" y="25"/>
                  <a:pt x="56" y="34"/>
                  <a:pt x="52" y="45"/>
                </a:cubicBezTo>
                <a:cubicBezTo>
                  <a:pt x="46" y="43"/>
                  <a:pt x="41" y="41"/>
                  <a:pt x="37" y="39"/>
                </a:cubicBezTo>
                <a:cubicBezTo>
                  <a:pt x="46" y="29"/>
                  <a:pt x="56" y="22"/>
                  <a:pt x="68" y="18"/>
                </a:cubicBezTo>
                <a:moveTo>
                  <a:pt x="37" y="159"/>
                </a:moveTo>
                <a:cubicBezTo>
                  <a:pt x="41" y="157"/>
                  <a:pt x="46" y="154"/>
                  <a:pt x="52" y="152"/>
                </a:cubicBezTo>
                <a:cubicBezTo>
                  <a:pt x="56" y="163"/>
                  <a:pt x="62" y="173"/>
                  <a:pt x="68" y="180"/>
                </a:cubicBezTo>
                <a:cubicBezTo>
                  <a:pt x="56" y="175"/>
                  <a:pt x="46" y="168"/>
                  <a:pt x="37" y="159"/>
                </a:cubicBezTo>
                <a:moveTo>
                  <a:pt x="131" y="180"/>
                </a:moveTo>
                <a:cubicBezTo>
                  <a:pt x="137" y="173"/>
                  <a:pt x="143" y="163"/>
                  <a:pt x="147" y="152"/>
                </a:cubicBezTo>
                <a:cubicBezTo>
                  <a:pt x="153" y="154"/>
                  <a:pt x="158" y="157"/>
                  <a:pt x="162" y="159"/>
                </a:cubicBezTo>
                <a:cubicBezTo>
                  <a:pt x="154" y="168"/>
                  <a:pt x="143" y="175"/>
                  <a:pt x="131" y="180"/>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4" name="Freeform: Shape 58"/>
          <p:cNvSpPr/>
          <p:nvPr/>
        </p:nvSpPr>
        <p:spPr bwMode="auto">
          <a:xfrm>
            <a:off x="1322863" y="4621969"/>
            <a:ext cx="516854" cy="491982"/>
          </a:xfrm>
          <a:custGeom>
            <a:avLst/>
            <a:gdLst>
              <a:gd name="T0" fmla="*/ 43 w 202"/>
              <a:gd name="T1" fmla="*/ 118 h 192"/>
              <a:gd name="T2" fmla="*/ 29 w 202"/>
              <a:gd name="T3" fmla="*/ 88 h 192"/>
              <a:gd name="T4" fmla="*/ 69 w 202"/>
              <a:gd name="T5" fmla="*/ 77 h 192"/>
              <a:gd name="T6" fmla="*/ 49 w 202"/>
              <a:gd name="T7" fmla="*/ 145 h 192"/>
              <a:gd name="T8" fmla="*/ 49 w 202"/>
              <a:gd name="T9" fmla="*/ 47 h 192"/>
              <a:gd name="T10" fmla="*/ 49 w 202"/>
              <a:gd name="T11" fmla="*/ 145 h 192"/>
              <a:gd name="T12" fmla="*/ 86 w 202"/>
              <a:gd name="T13" fmla="*/ 96 h 192"/>
              <a:gd name="T14" fmla="*/ 12 w 202"/>
              <a:gd name="T15" fmla="*/ 96 h 192"/>
              <a:gd name="T16" fmla="*/ 177 w 202"/>
              <a:gd name="T17" fmla="*/ 76 h 192"/>
              <a:gd name="T18" fmla="*/ 102 w 202"/>
              <a:gd name="T19" fmla="*/ 84 h 192"/>
              <a:gd name="T20" fmla="*/ 177 w 202"/>
              <a:gd name="T21" fmla="*/ 76 h 192"/>
              <a:gd name="T22" fmla="*/ 94 w 202"/>
              <a:gd name="T23" fmla="*/ 51 h 192"/>
              <a:gd name="T24" fmla="*/ 153 w 202"/>
              <a:gd name="T25" fmla="*/ 59 h 192"/>
              <a:gd name="T26" fmla="*/ 202 w 202"/>
              <a:gd name="T27" fmla="*/ 49 h 192"/>
              <a:gd name="T28" fmla="*/ 192 w 202"/>
              <a:gd name="T29" fmla="*/ 192 h 192"/>
              <a:gd name="T30" fmla="*/ 45 w 202"/>
              <a:gd name="T31" fmla="*/ 182 h 192"/>
              <a:gd name="T32" fmla="*/ 49 w 202"/>
              <a:gd name="T33" fmla="*/ 151 h 192"/>
              <a:gd name="T34" fmla="*/ 57 w 202"/>
              <a:gd name="T35" fmla="*/ 180 h 192"/>
              <a:gd name="T36" fmla="*/ 190 w 202"/>
              <a:gd name="T37" fmla="*/ 55 h 192"/>
              <a:gd name="T38" fmla="*/ 147 w 202"/>
              <a:gd name="T39" fmla="*/ 39 h 192"/>
              <a:gd name="T40" fmla="*/ 57 w 202"/>
              <a:gd name="T41" fmla="*/ 12 h 192"/>
              <a:gd name="T42" fmla="*/ 49 w 202"/>
              <a:gd name="T43" fmla="*/ 41 h 192"/>
              <a:gd name="T44" fmla="*/ 45 w 202"/>
              <a:gd name="T45" fmla="*/ 10 h 192"/>
              <a:gd name="T46" fmla="*/ 153 w 202"/>
              <a:gd name="T47" fmla="*/ 0 h 192"/>
              <a:gd name="T48" fmla="*/ 157 w 202"/>
              <a:gd name="T49" fmla="*/ 1 h 192"/>
              <a:gd name="T50" fmla="*/ 202 w 202"/>
              <a:gd name="T51" fmla="*/ 49 h 192"/>
              <a:gd name="T52" fmla="*/ 182 w 202"/>
              <a:gd name="T53" fmla="*/ 43 h 192"/>
              <a:gd name="T54" fmla="*/ 159 w 202"/>
              <a:gd name="T55" fmla="*/ 39 h 192"/>
              <a:gd name="T56" fmla="*/ 182 w 202"/>
              <a:gd name="T57" fmla="*/ 43 h 192"/>
              <a:gd name="T58" fmla="*/ 137 w 202"/>
              <a:gd name="T59" fmla="*/ 158 h 192"/>
              <a:gd name="T60" fmla="*/ 70 w 202"/>
              <a:gd name="T61" fmla="*/ 150 h 192"/>
              <a:gd name="T62" fmla="*/ 177 w 202"/>
              <a:gd name="T63" fmla="*/ 101 h 192"/>
              <a:gd name="T64" fmla="*/ 102 w 202"/>
              <a:gd name="T65" fmla="*/ 109 h 192"/>
              <a:gd name="T66" fmla="*/ 177 w 202"/>
              <a:gd name="T67" fmla="*/ 101 h 192"/>
              <a:gd name="T68" fmla="*/ 95 w 202"/>
              <a:gd name="T69" fmla="*/ 125 h 192"/>
              <a:gd name="T70" fmla="*/ 177 w 202"/>
              <a:gd name="T71" fmla="*/ 13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2" h="192">
                <a:moveTo>
                  <a:pt x="78" y="87"/>
                </a:moveTo>
                <a:cubicBezTo>
                  <a:pt x="43" y="118"/>
                  <a:pt x="43" y="118"/>
                  <a:pt x="43" y="118"/>
                </a:cubicBezTo>
                <a:cubicBezTo>
                  <a:pt x="20" y="99"/>
                  <a:pt x="20" y="99"/>
                  <a:pt x="20" y="99"/>
                </a:cubicBezTo>
                <a:cubicBezTo>
                  <a:pt x="29" y="88"/>
                  <a:pt x="29" y="88"/>
                  <a:pt x="29" y="88"/>
                </a:cubicBezTo>
                <a:cubicBezTo>
                  <a:pt x="43" y="100"/>
                  <a:pt x="43" y="100"/>
                  <a:pt x="43" y="100"/>
                </a:cubicBezTo>
                <a:cubicBezTo>
                  <a:pt x="69" y="77"/>
                  <a:pt x="69" y="77"/>
                  <a:pt x="69" y="77"/>
                </a:cubicBezTo>
                <a:lnTo>
                  <a:pt x="78" y="87"/>
                </a:lnTo>
                <a:close/>
                <a:moveTo>
                  <a:pt x="49" y="145"/>
                </a:moveTo>
                <a:cubicBezTo>
                  <a:pt x="22" y="145"/>
                  <a:pt x="0" y="123"/>
                  <a:pt x="0" y="96"/>
                </a:cubicBezTo>
                <a:cubicBezTo>
                  <a:pt x="0" y="69"/>
                  <a:pt x="22" y="47"/>
                  <a:pt x="49" y="47"/>
                </a:cubicBezTo>
                <a:cubicBezTo>
                  <a:pt x="76" y="47"/>
                  <a:pt x="98" y="69"/>
                  <a:pt x="98" y="96"/>
                </a:cubicBezTo>
                <a:cubicBezTo>
                  <a:pt x="98" y="123"/>
                  <a:pt x="76" y="145"/>
                  <a:pt x="49" y="145"/>
                </a:cubicBezTo>
                <a:moveTo>
                  <a:pt x="49" y="133"/>
                </a:moveTo>
                <a:cubicBezTo>
                  <a:pt x="69" y="133"/>
                  <a:pt x="86" y="116"/>
                  <a:pt x="86" y="96"/>
                </a:cubicBezTo>
                <a:cubicBezTo>
                  <a:pt x="86" y="76"/>
                  <a:pt x="69" y="59"/>
                  <a:pt x="49" y="59"/>
                </a:cubicBezTo>
                <a:cubicBezTo>
                  <a:pt x="29" y="59"/>
                  <a:pt x="12" y="76"/>
                  <a:pt x="12" y="96"/>
                </a:cubicBezTo>
                <a:cubicBezTo>
                  <a:pt x="12" y="116"/>
                  <a:pt x="29" y="133"/>
                  <a:pt x="49" y="133"/>
                </a:cubicBezTo>
                <a:moveTo>
                  <a:pt x="177" y="76"/>
                </a:moveTo>
                <a:cubicBezTo>
                  <a:pt x="100" y="76"/>
                  <a:pt x="100" y="76"/>
                  <a:pt x="100" y="76"/>
                </a:cubicBezTo>
                <a:cubicBezTo>
                  <a:pt x="101" y="79"/>
                  <a:pt x="102" y="81"/>
                  <a:pt x="102" y="84"/>
                </a:cubicBezTo>
                <a:cubicBezTo>
                  <a:pt x="177" y="84"/>
                  <a:pt x="177" y="84"/>
                  <a:pt x="177" y="84"/>
                </a:cubicBezTo>
                <a:lnTo>
                  <a:pt x="177" y="76"/>
                </a:lnTo>
                <a:close/>
                <a:moveTo>
                  <a:pt x="144" y="51"/>
                </a:moveTo>
                <a:cubicBezTo>
                  <a:pt x="94" y="51"/>
                  <a:pt x="94" y="51"/>
                  <a:pt x="94" y="51"/>
                </a:cubicBezTo>
                <a:cubicBezTo>
                  <a:pt x="94" y="59"/>
                  <a:pt x="94" y="59"/>
                  <a:pt x="94" y="59"/>
                </a:cubicBezTo>
                <a:cubicBezTo>
                  <a:pt x="153" y="59"/>
                  <a:pt x="153" y="59"/>
                  <a:pt x="153" y="59"/>
                </a:cubicBezTo>
                <a:cubicBezTo>
                  <a:pt x="150" y="58"/>
                  <a:pt x="147" y="55"/>
                  <a:pt x="144" y="51"/>
                </a:cubicBezTo>
                <a:moveTo>
                  <a:pt x="202" y="49"/>
                </a:moveTo>
                <a:cubicBezTo>
                  <a:pt x="202" y="182"/>
                  <a:pt x="202" y="182"/>
                  <a:pt x="202" y="182"/>
                </a:cubicBezTo>
                <a:cubicBezTo>
                  <a:pt x="202" y="188"/>
                  <a:pt x="198" y="192"/>
                  <a:pt x="192" y="192"/>
                </a:cubicBezTo>
                <a:cubicBezTo>
                  <a:pt x="55" y="192"/>
                  <a:pt x="55" y="192"/>
                  <a:pt x="55" y="192"/>
                </a:cubicBezTo>
                <a:cubicBezTo>
                  <a:pt x="49" y="192"/>
                  <a:pt x="45" y="188"/>
                  <a:pt x="45" y="182"/>
                </a:cubicBezTo>
                <a:cubicBezTo>
                  <a:pt x="45" y="151"/>
                  <a:pt x="45" y="151"/>
                  <a:pt x="45" y="151"/>
                </a:cubicBezTo>
                <a:cubicBezTo>
                  <a:pt x="46" y="151"/>
                  <a:pt x="48" y="151"/>
                  <a:pt x="49" y="151"/>
                </a:cubicBezTo>
                <a:cubicBezTo>
                  <a:pt x="52" y="151"/>
                  <a:pt x="54" y="150"/>
                  <a:pt x="57" y="150"/>
                </a:cubicBezTo>
                <a:cubicBezTo>
                  <a:pt x="57" y="180"/>
                  <a:pt x="57" y="180"/>
                  <a:pt x="57" y="180"/>
                </a:cubicBezTo>
                <a:cubicBezTo>
                  <a:pt x="190" y="180"/>
                  <a:pt x="190" y="180"/>
                  <a:pt x="190" y="180"/>
                </a:cubicBezTo>
                <a:cubicBezTo>
                  <a:pt x="190" y="55"/>
                  <a:pt x="190" y="55"/>
                  <a:pt x="190" y="55"/>
                </a:cubicBezTo>
                <a:cubicBezTo>
                  <a:pt x="163" y="55"/>
                  <a:pt x="163" y="55"/>
                  <a:pt x="163" y="55"/>
                </a:cubicBezTo>
                <a:cubicBezTo>
                  <a:pt x="154" y="55"/>
                  <a:pt x="147" y="48"/>
                  <a:pt x="147" y="39"/>
                </a:cubicBezTo>
                <a:cubicBezTo>
                  <a:pt x="147" y="12"/>
                  <a:pt x="147" y="12"/>
                  <a:pt x="147" y="12"/>
                </a:cubicBezTo>
                <a:cubicBezTo>
                  <a:pt x="57" y="12"/>
                  <a:pt x="57" y="12"/>
                  <a:pt x="57" y="12"/>
                </a:cubicBezTo>
                <a:cubicBezTo>
                  <a:pt x="57" y="42"/>
                  <a:pt x="57" y="42"/>
                  <a:pt x="57" y="42"/>
                </a:cubicBezTo>
                <a:cubicBezTo>
                  <a:pt x="54" y="42"/>
                  <a:pt x="52" y="41"/>
                  <a:pt x="49" y="41"/>
                </a:cubicBezTo>
                <a:cubicBezTo>
                  <a:pt x="48" y="41"/>
                  <a:pt x="46" y="41"/>
                  <a:pt x="45" y="42"/>
                </a:cubicBezTo>
                <a:cubicBezTo>
                  <a:pt x="45" y="10"/>
                  <a:pt x="45" y="10"/>
                  <a:pt x="45" y="10"/>
                </a:cubicBezTo>
                <a:cubicBezTo>
                  <a:pt x="45" y="4"/>
                  <a:pt x="49" y="0"/>
                  <a:pt x="55" y="0"/>
                </a:cubicBezTo>
                <a:cubicBezTo>
                  <a:pt x="153" y="0"/>
                  <a:pt x="153" y="0"/>
                  <a:pt x="153" y="0"/>
                </a:cubicBezTo>
                <a:cubicBezTo>
                  <a:pt x="153" y="0"/>
                  <a:pt x="153" y="0"/>
                  <a:pt x="153" y="0"/>
                </a:cubicBezTo>
                <a:cubicBezTo>
                  <a:pt x="155" y="0"/>
                  <a:pt x="156" y="0"/>
                  <a:pt x="157" y="1"/>
                </a:cubicBezTo>
                <a:cubicBezTo>
                  <a:pt x="200" y="44"/>
                  <a:pt x="200" y="44"/>
                  <a:pt x="200" y="44"/>
                </a:cubicBezTo>
                <a:cubicBezTo>
                  <a:pt x="202" y="46"/>
                  <a:pt x="202" y="46"/>
                  <a:pt x="202" y="49"/>
                </a:cubicBezTo>
                <a:cubicBezTo>
                  <a:pt x="202" y="49"/>
                  <a:pt x="202" y="49"/>
                  <a:pt x="202" y="49"/>
                </a:cubicBezTo>
                <a:moveTo>
                  <a:pt x="182" y="43"/>
                </a:moveTo>
                <a:cubicBezTo>
                  <a:pt x="159" y="20"/>
                  <a:pt x="159" y="20"/>
                  <a:pt x="159" y="20"/>
                </a:cubicBezTo>
                <a:cubicBezTo>
                  <a:pt x="159" y="39"/>
                  <a:pt x="159" y="39"/>
                  <a:pt x="159" y="39"/>
                </a:cubicBezTo>
                <a:cubicBezTo>
                  <a:pt x="159" y="42"/>
                  <a:pt x="161" y="43"/>
                  <a:pt x="163" y="43"/>
                </a:cubicBezTo>
                <a:lnTo>
                  <a:pt x="182" y="43"/>
                </a:lnTo>
                <a:close/>
                <a:moveTo>
                  <a:pt x="70" y="158"/>
                </a:moveTo>
                <a:cubicBezTo>
                  <a:pt x="137" y="158"/>
                  <a:pt x="137" y="158"/>
                  <a:pt x="137" y="158"/>
                </a:cubicBezTo>
                <a:cubicBezTo>
                  <a:pt x="137" y="150"/>
                  <a:pt x="137" y="150"/>
                  <a:pt x="137" y="150"/>
                </a:cubicBezTo>
                <a:cubicBezTo>
                  <a:pt x="70" y="150"/>
                  <a:pt x="70" y="150"/>
                  <a:pt x="70" y="150"/>
                </a:cubicBezTo>
                <a:lnTo>
                  <a:pt x="70" y="158"/>
                </a:lnTo>
                <a:close/>
                <a:moveTo>
                  <a:pt x="177" y="101"/>
                </a:moveTo>
                <a:cubicBezTo>
                  <a:pt x="103" y="101"/>
                  <a:pt x="103" y="101"/>
                  <a:pt x="103" y="101"/>
                </a:cubicBezTo>
                <a:cubicBezTo>
                  <a:pt x="103" y="103"/>
                  <a:pt x="103" y="106"/>
                  <a:pt x="102" y="109"/>
                </a:cubicBezTo>
                <a:cubicBezTo>
                  <a:pt x="177" y="109"/>
                  <a:pt x="177" y="109"/>
                  <a:pt x="177" y="109"/>
                </a:cubicBezTo>
                <a:lnTo>
                  <a:pt x="177" y="101"/>
                </a:lnTo>
                <a:close/>
                <a:moveTo>
                  <a:pt x="177" y="125"/>
                </a:moveTo>
                <a:cubicBezTo>
                  <a:pt x="95" y="125"/>
                  <a:pt x="95" y="125"/>
                  <a:pt x="95" y="125"/>
                </a:cubicBezTo>
                <a:cubicBezTo>
                  <a:pt x="93" y="128"/>
                  <a:pt x="91" y="131"/>
                  <a:pt x="89" y="133"/>
                </a:cubicBezTo>
                <a:cubicBezTo>
                  <a:pt x="177" y="133"/>
                  <a:pt x="177" y="133"/>
                  <a:pt x="177" y="133"/>
                </a:cubicBezTo>
                <a:lnTo>
                  <a:pt x="177" y="125"/>
                </a:lnTo>
                <a:close/>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grpSp>
        <p:nvGrpSpPr>
          <p:cNvPr id="3" name="组合 2"/>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6" name="图片 5"/>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pic>
        <p:nvPicPr>
          <p:cNvPr id="8" name="图片 7"/>
          <p:cNvPicPr>
            <a:picLocks noChangeAspect="1"/>
          </p:cNvPicPr>
          <p:nvPr/>
        </p:nvPicPr>
        <p:blipFill>
          <a:blip r:embed="rId3"/>
          <a:stretch>
            <a:fillRect/>
          </a:stretch>
        </p:blipFill>
        <p:spPr>
          <a:xfrm>
            <a:off x="7628504" y="1167123"/>
            <a:ext cx="3509007" cy="3509007"/>
          </a:xfrm>
          <a:prstGeom prst="rect">
            <a:avLst/>
          </a:prstGeom>
        </p:spPr>
      </p:pic>
      <p:sp>
        <p:nvSpPr>
          <p:cNvPr id="9" name="文本框 8"/>
          <p:cNvSpPr txBox="1"/>
          <p:nvPr/>
        </p:nvSpPr>
        <p:spPr>
          <a:xfrm>
            <a:off x="5509260" y="4926330"/>
            <a:ext cx="5432425" cy="811530"/>
          </a:xfrm>
          <a:prstGeom prst="rect">
            <a:avLst/>
          </a:prstGeom>
          <a:noFill/>
        </p:spPr>
        <p:txBody>
          <a:bodyPr wrap="square" rtlCol="0">
            <a:noAutofit/>
          </a:bodyPr>
          <a:p>
            <a:r>
              <a:rPr lang="zh-CN" altLang="en-US" dirty="0">
                <a:solidFill>
                  <a:srgbClr val="C00000"/>
                </a:solidFill>
                <a:latin typeface="微软雅黑" panose="020B0503020204020204" pitchFamily="34" charset="-122"/>
                <a:ea typeface="微软雅黑" panose="020B0503020204020204" pitchFamily="34" charset="-122"/>
                <a:sym typeface="+mn-ea"/>
              </a:rPr>
              <a:t>特征</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：脑沟（外侧裂、综裂）与脑池（脚间池与环池）高密度影 。</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诊</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断</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6"/>
          <p:cNvSpPr txBox="1"/>
          <p:nvPr/>
        </p:nvSpPr>
        <p:spPr>
          <a:xfrm>
            <a:off x="2159107" y="3641136"/>
            <a:ext cx="1375202" cy="107632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头颅</a:t>
            </a:r>
            <a:r>
              <a:rPr kumimoji="0" lang="en-US" altLang="zh-CN"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CTA</a:t>
            </a:r>
            <a:endPar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1" name="Freeform: Shape 1"/>
          <p:cNvSpPr/>
          <p:nvPr/>
        </p:nvSpPr>
        <p:spPr>
          <a:xfrm>
            <a:off x="2841458" y="2636746"/>
            <a:ext cx="1450574" cy="11819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656" y="0"/>
                  <a:pt x="19519" y="9282"/>
                  <a:pt x="21600" y="21600"/>
                </a:cubicBezTo>
              </a:path>
            </a:pathLst>
          </a:custGeom>
          <a:noFill/>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3" name="Freeform: Shape 2"/>
          <p:cNvSpPr/>
          <p:nvPr/>
        </p:nvSpPr>
        <p:spPr>
          <a:xfrm>
            <a:off x="4202822" y="3742245"/>
            <a:ext cx="157095" cy="150797"/>
          </a:xfrm>
          <a:custGeom>
            <a:avLst/>
            <a:gdLst/>
            <a:ahLst/>
            <a:cxnLst>
              <a:cxn ang="0">
                <a:pos x="wd2" y="hd2"/>
              </a:cxn>
              <a:cxn ang="5400000">
                <a:pos x="wd2" y="hd2"/>
              </a:cxn>
              <a:cxn ang="10800000">
                <a:pos x="wd2" y="hd2"/>
              </a:cxn>
              <a:cxn ang="16200000">
                <a:pos x="wd2" y="hd2"/>
              </a:cxn>
            </a:cxnLst>
            <a:rect l="0" t="0" r="r" b="b"/>
            <a:pathLst>
              <a:path w="21600" h="21600" extrusionOk="0">
                <a:moveTo>
                  <a:pt x="0" y="4378"/>
                </a:moveTo>
                <a:lnTo>
                  <a:pt x="14306" y="21600"/>
                </a:lnTo>
                <a:lnTo>
                  <a:pt x="21600" y="0"/>
                </a:lnTo>
                <a:lnTo>
                  <a:pt x="0" y="4378"/>
                </a:lnTo>
                <a:close/>
              </a:path>
            </a:pathLst>
          </a:custGeom>
          <a:solidFill>
            <a:schemeClr val="accent1"/>
          </a:solidFill>
          <a:ln w="12700">
            <a:noFill/>
            <a:miter lim="400000"/>
          </a:ln>
        </p:spPr>
        <p:txBody>
          <a:bodyPr anchor="ctr"/>
          <a:lstStyle/>
          <a:p>
            <a:pPr algn="ctr"/>
            <a:endParaRPr>
              <a:solidFill>
                <a:schemeClr val="accent1"/>
              </a:solidFill>
              <a:latin typeface="+mn-ea"/>
              <a:cs typeface="+mn-ea"/>
              <a:sym typeface="+mn-lt"/>
            </a:endParaRPr>
          </a:p>
        </p:txBody>
      </p:sp>
      <p:sp>
        <p:nvSpPr>
          <p:cNvPr id="14" name="Freeform: Shape 3"/>
          <p:cNvSpPr/>
          <p:nvPr/>
        </p:nvSpPr>
        <p:spPr>
          <a:xfrm>
            <a:off x="1775261" y="3004341"/>
            <a:ext cx="1088240" cy="825366"/>
          </a:xfrm>
          <a:custGeom>
            <a:avLst/>
            <a:gdLst/>
            <a:ahLst/>
            <a:cxnLst>
              <a:cxn ang="0">
                <a:pos x="wd2" y="hd2"/>
              </a:cxn>
              <a:cxn ang="5400000">
                <a:pos x="wd2" y="hd2"/>
              </a:cxn>
              <a:cxn ang="10800000">
                <a:pos x="wd2" y="hd2"/>
              </a:cxn>
              <a:cxn ang="16200000">
                <a:pos x="wd2" y="hd2"/>
              </a:cxn>
            </a:cxnLst>
            <a:rect l="0" t="0" r="r" b="b"/>
            <a:pathLst>
              <a:path w="21600" h="21483" extrusionOk="0">
                <a:moveTo>
                  <a:pt x="21600" y="9"/>
                </a:moveTo>
                <a:cubicBezTo>
                  <a:pt x="17681" y="-117"/>
                  <a:pt x="13715" y="1202"/>
                  <a:pt x="10083" y="3964"/>
                </a:cubicBezTo>
                <a:cubicBezTo>
                  <a:pt x="4874" y="8046"/>
                  <a:pt x="1434" y="14388"/>
                  <a:pt x="0" y="2148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5" name="Freeform: Shape 4"/>
          <p:cNvSpPr/>
          <p:nvPr/>
        </p:nvSpPr>
        <p:spPr>
          <a:xfrm>
            <a:off x="1715086" y="3750090"/>
            <a:ext cx="159106" cy="151073"/>
          </a:xfrm>
          <a:custGeom>
            <a:avLst/>
            <a:gdLst/>
            <a:ahLst/>
            <a:cxnLst>
              <a:cxn ang="0">
                <a:pos x="wd2" y="hd2"/>
              </a:cxn>
              <a:cxn ang="5400000">
                <a:pos x="wd2" y="hd2"/>
              </a:cxn>
              <a:cxn ang="10800000">
                <a:pos x="wd2" y="hd2"/>
              </a:cxn>
              <a:cxn ang="16200000">
                <a:pos x="wd2" y="hd2"/>
              </a:cxn>
            </a:cxnLst>
            <a:rect l="0" t="0" r="r" b="b"/>
            <a:pathLst>
              <a:path w="21600" h="21600" extrusionOk="0">
                <a:moveTo>
                  <a:pt x="21600" y="4086"/>
                </a:moveTo>
                <a:lnTo>
                  <a:pt x="7200" y="21600"/>
                </a:lnTo>
                <a:lnTo>
                  <a:pt x="0" y="0"/>
                </a:lnTo>
                <a:lnTo>
                  <a:pt x="21600" y="4086"/>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6" name="Freeform: Shape 5"/>
          <p:cNvSpPr/>
          <p:nvPr/>
        </p:nvSpPr>
        <p:spPr>
          <a:xfrm>
            <a:off x="2129027" y="1978597"/>
            <a:ext cx="1375202" cy="13752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17" name="Freeform: Shape 6"/>
          <p:cNvSpPr/>
          <p:nvPr/>
        </p:nvSpPr>
        <p:spPr>
          <a:xfrm>
            <a:off x="2190691" y="5417842"/>
            <a:ext cx="177394" cy="170505"/>
          </a:xfrm>
          <a:custGeom>
            <a:avLst/>
            <a:gdLst/>
            <a:ahLst/>
            <a:cxnLst>
              <a:cxn ang="0">
                <a:pos x="wd2" y="hd2"/>
              </a:cxn>
              <a:cxn ang="5400000">
                <a:pos x="wd2" y="hd2"/>
              </a:cxn>
              <a:cxn ang="10800000">
                <a:pos x="wd2" y="hd2"/>
              </a:cxn>
              <a:cxn ang="16200000">
                <a:pos x="wd2" y="hd2"/>
              </a:cxn>
            </a:cxnLst>
            <a:rect l="0" t="0" r="r" b="b"/>
            <a:pathLst>
              <a:path w="21600" h="21600" extrusionOk="0">
                <a:moveTo>
                  <a:pt x="0" y="4261"/>
                </a:moveTo>
                <a:lnTo>
                  <a:pt x="14259" y="21600"/>
                </a:lnTo>
                <a:lnTo>
                  <a:pt x="21600" y="0"/>
                </a:lnTo>
                <a:lnTo>
                  <a:pt x="0" y="4261"/>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8" name="Freeform: Shape 7"/>
          <p:cNvSpPr/>
          <p:nvPr/>
        </p:nvSpPr>
        <p:spPr>
          <a:xfrm>
            <a:off x="2324535" y="4915014"/>
            <a:ext cx="1762779" cy="680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384" y="12975"/>
                  <a:pt x="12748" y="21600"/>
                  <a:pt x="6344" y="21600"/>
                </a:cubicBezTo>
                <a:cubicBezTo>
                  <a:pt x="4102" y="21600"/>
                  <a:pt x="1977" y="20531"/>
                  <a:pt x="0" y="1862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9" name="Freeform: Shape 8"/>
          <p:cNvSpPr/>
          <p:nvPr/>
        </p:nvSpPr>
        <p:spPr>
          <a:xfrm>
            <a:off x="3547502" y="3250774"/>
            <a:ext cx="409669" cy="1363796"/>
          </a:xfrm>
          <a:custGeom>
            <a:avLst/>
            <a:gdLst/>
            <a:ahLst/>
            <a:cxnLst>
              <a:cxn ang="0">
                <a:pos x="wd2" y="hd2"/>
              </a:cxn>
              <a:cxn ang="5400000">
                <a:pos x="wd2" y="hd2"/>
              </a:cxn>
              <a:cxn ang="10800000">
                <a:pos x="wd2" y="hd2"/>
              </a:cxn>
              <a:cxn ang="16200000">
                <a:pos x="wd2" y="hd2"/>
              </a:cxn>
            </a:cxnLst>
            <a:rect l="0" t="0" r="r" b="b"/>
            <a:pathLst>
              <a:path w="19442" h="21600" extrusionOk="0">
                <a:moveTo>
                  <a:pt x="13714" y="21600"/>
                </a:moveTo>
                <a:cubicBezTo>
                  <a:pt x="21600" y="16448"/>
                  <a:pt x="21600" y="10113"/>
                  <a:pt x="12114" y="4732"/>
                </a:cubicBezTo>
                <a:cubicBezTo>
                  <a:pt x="8800" y="2900"/>
                  <a:pt x="4686" y="1298"/>
                  <a:pt x="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0" name="Freeform: Shape 9"/>
          <p:cNvSpPr/>
          <p:nvPr/>
        </p:nvSpPr>
        <p:spPr>
          <a:xfrm>
            <a:off x="3493387" y="3202833"/>
            <a:ext cx="156803" cy="1509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4816"/>
                </a:lnTo>
                <a:lnTo>
                  <a:pt x="7013" y="21600"/>
                </a:lnTo>
                <a:lnTo>
                  <a:pt x="0" y="0"/>
                </a:lnTo>
                <a:close/>
              </a:path>
            </a:pathLst>
          </a:custGeom>
          <a:solidFill>
            <a:schemeClr val="accent1"/>
          </a:solidFill>
          <a:ln>
            <a:noFill/>
            <a:round/>
          </a:ln>
        </p:spPr>
        <p:txBody>
          <a:bodyPr anchor="ctr"/>
          <a:lstStyle/>
          <a:p>
            <a:pPr algn="ctr"/>
            <a:endParaRPr>
              <a:solidFill>
                <a:schemeClr val="accent1"/>
              </a:solidFill>
              <a:latin typeface="+mn-ea"/>
              <a:cs typeface="+mn-ea"/>
              <a:sym typeface="+mn-lt"/>
            </a:endParaRPr>
          </a:p>
        </p:txBody>
      </p:sp>
      <p:sp>
        <p:nvSpPr>
          <p:cNvPr id="21" name="Freeform: Shape 10"/>
          <p:cNvSpPr/>
          <p:nvPr/>
        </p:nvSpPr>
        <p:spPr>
          <a:xfrm>
            <a:off x="345848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26" name="Freeform: Shape 11"/>
          <p:cNvSpPr/>
          <p:nvPr/>
        </p:nvSpPr>
        <p:spPr>
          <a:xfrm>
            <a:off x="1361282" y="3077578"/>
            <a:ext cx="428734" cy="1810756"/>
          </a:xfrm>
          <a:custGeom>
            <a:avLst/>
            <a:gdLst/>
            <a:ahLst/>
            <a:cxnLst>
              <a:cxn ang="0">
                <a:pos x="wd2" y="hd2"/>
              </a:cxn>
              <a:cxn ang="5400000">
                <a:pos x="wd2" y="hd2"/>
              </a:cxn>
              <a:cxn ang="10800000">
                <a:pos x="wd2" y="hd2"/>
              </a:cxn>
              <a:cxn ang="16200000">
                <a:pos x="wd2" y="hd2"/>
              </a:cxn>
            </a:cxnLst>
            <a:rect l="0" t="0" r="r" b="b"/>
            <a:pathLst>
              <a:path w="21600" h="21600" extrusionOk="0">
                <a:moveTo>
                  <a:pt x="11043" y="21600"/>
                </a:moveTo>
                <a:cubicBezTo>
                  <a:pt x="4004" y="18929"/>
                  <a:pt x="0" y="15769"/>
                  <a:pt x="0" y="12380"/>
                </a:cubicBezTo>
                <a:cubicBezTo>
                  <a:pt x="0" y="7554"/>
                  <a:pt x="8252" y="3188"/>
                  <a:pt x="2160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9" name="Freeform: Shape 12"/>
          <p:cNvSpPr/>
          <p:nvPr/>
        </p:nvSpPr>
        <p:spPr>
          <a:xfrm>
            <a:off x="1689197" y="3032311"/>
            <a:ext cx="155811" cy="1519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929"/>
                </a:lnTo>
                <a:lnTo>
                  <a:pt x="14965" y="21600"/>
                </a:lnTo>
                <a:lnTo>
                  <a:pt x="21600" y="0"/>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30" name="Freeform: Shape 13"/>
          <p:cNvSpPr/>
          <p:nvPr/>
        </p:nvSpPr>
        <p:spPr>
          <a:xfrm>
            <a:off x="1891408" y="4676051"/>
            <a:ext cx="1314349" cy="546990"/>
          </a:xfrm>
          <a:custGeom>
            <a:avLst/>
            <a:gdLst/>
            <a:ahLst/>
            <a:cxnLst>
              <a:cxn ang="0">
                <a:pos x="wd2" y="hd2"/>
              </a:cxn>
              <a:cxn ang="5400000">
                <a:pos x="wd2" y="hd2"/>
              </a:cxn>
              <a:cxn ang="10800000">
                <a:pos x="wd2" y="hd2"/>
              </a:cxn>
              <a:cxn ang="16200000">
                <a:pos x="wd2" y="hd2"/>
              </a:cxn>
            </a:cxnLst>
            <a:rect l="0" t="0" r="r" b="b"/>
            <a:pathLst>
              <a:path w="21600" h="18027" extrusionOk="0">
                <a:moveTo>
                  <a:pt x="0" y="0"/>
                </a:moveTo>
                <a:cubicBezTo>
                  <a:pt x="4470" y="15247"/>
                  <a:pt x="13609" y="21600"/>
                  <a:pt x="21600" y="16041"/>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40" name="Freeform: Shape 14"/>
          <p:cNvSpPr/>
          <p:nvPr/>
        </p:nvSpPr>
        <p:spPr>
          <a:xfrm>
            <a:off x="3150737" y="5096814"/>
            <a:ext cx="155888" cy="151876"/>
          </a:xfrm>
          <a:custGeom>
            <a:avLst/>
            <a:gdLst/>
            <a:ahLst/>
            <a:cxnLst>
              <a:cxn ang="0">
                <a:pos x="wd2" y="hd2"/>
              </a:cxn>
              <a:cxn ang="5400000">
                <a:pos x="wd2" y="hd2"/>
              </a:cxn>
              <a:cxn ang="10800000">
                <a:pos x="wd2" y="hd2"/>
              </a:cxn>
              <a:cxn ang="16200000">
                <a:pos x="wd2" y="hd2"/>
              </a:cxn>
            </a:cxnLst>
            <a:rect l="0" t="0" r="r" b="b"/>
            <a:pathLst>
              <a:path w="21600" h="21600" extrusionOk="0">
                <a:moveTo>
                  <a:pt x="21600" y="4204"/>
                </a:moveTo>
                <a:lnTo>
                  <a:pt x="7341" y="21600"/>
                </a:lnTo>
                <a:lnTo>
                  <a:pt x="0" y="0"/>
                </a:lnTo>
                <a:lnTo>
                  <a:pt x="21600" y="4204"/>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41" name="Freeform: Shape 15"/>
          <p:cNvSpPr/>
          <p:nvPr/>
        </p:nvSpPr>
        <p:spPr>
          <a:xfrm>
            <a:off x="89369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42" name="Freeform: Shape 56"/>
          <p:cNvSpPr/>
          <p:nvPr/>
        </p:nvSpPr>
        <p:spPr bwMode="auto">
          <a:xfrm>
            <a:off x="3886868" y="4608140"/>
            <a:ext cx="518429" cy="519637"/>
          </a:xfrm>
          <a:custGeom>
            <a:avLst/>
            <a:gdLst>
              <a:gd name="T0" fmla="*/ 103 w 181"/>
              <a:gd name="T1" fmla="*/ 23 h 181"/>
              <a:gd name="T2" fmla="*/ 23 w 181"/>
              <a:gd name="T3" fmla="*/ 23 h 181"/>
              <a:gd name="T4" fmla="*/ 23 w 181"/>
              <a:gd name="T5" fmla="*/ 103 h 181"/>
              <a:gd name="T6" fmla="*/ 95 w 181"/>
              <a:gd name="T7" fmla="*/ 110 h 181"/>
              <a:gd name="T8" fmla="*/ 97 w 181"/>
              <a:gd name="T9" fmla="*/ 113 h 181"/>
              <a:gd name="T10" fmla="*/ 97 w 181"/>
              <a:gd name="T11" fmla="*/ 114 h 181"/>
              <a:gd name="T12" fmla="*/ 97 w 181"/>
              <a:gd name="T13" fmla="*/ 122 h 181"/>
              <a:gd name="T14" fmla="*/ 153 w 181"/>
              <a:gd name="T15" fmla="*/ 178 h 181"/>
              <a:gd name="T16" fmla="*/ 161 w 181"/>
              <a:gd name="T17" fmla="*/ 178 h 181"/>
              <a:gd name="T18" fmla="*/ 162 w 181"/>
              <a:gd name="T19" fmla="*/ 178 h 181"/>
              <a:gd name="T20" fmla="*/ 162 w 181"/>
              <a:gd name="T21" fmla="*/ 178 h 181"/>
              <a:gd name="T22" fmla="*/ 168 w 181"/>
              <a:gd name="T23" fmla="*/ 178 h 181"/>
              <a:gd name="T24" fmla="*/ 178 w 181"/>
              <a:gd name="T25" fmla="*/ 168 h 181"/>
              <a:gd name="T26" fmla="*/ 178 w 181"/>
              <a:gd name="T27" fmla="*/ 163 h 181"/>
              <a:gd name="T28" fmla="*/ 178 w 181"/>
              <a:gd name="T29" fmla="*/ 162 h 181"/>
              <a:gd name="T30" fmla="*/ 178 w 181"/>
              <a:gd name="T31" fmla="*/ 161 h 181"/>
              <a:gd name="T32" fmla="*/ 178 w 181"/>
              <a:gd name="T33" fmla="*/ 153 h 181"/>
              <a:gd name="T34" fmla="*/ 122 w 181"/>
              <a:gd name="T35" fmla="*/ 97 h 181"/>
              <a:gd name="T36" fmla="*/ 113 w 181"/>
              <a:gd name="T37" fmla="*/ 97 h 181"/>
              <a:gd name="T38" fmla="*/ 113 w 181"/>
              <a:gd name="T39" fmla="*/ 97 h 181"/>
              <a:gd name="T40" fmla="*/ 110 w 181"/>
              <a:gd name="T41" fmla="*/ 95 h 181"/>
              <a:gd name="T42" fmla="*/ 103 w 181"/>
              <a:gd name="T43" fmla="*/ 23 h 181"/>
              <a:gd name="T44" fmla="*/ 35 w 181"/>
              <a:gd name="T45" fmla="*/ 35 h 181"/>
              <a:gd name="T46" fmla="*/ 91 w 181"/>
              <a:gd name="T47" fmla="*/ 35 h 181"/>
              <a:gd name="T48" fmla="*/ 91 w 181"/>
              <a:gd name="T49" fmla="*/ 91 h 181"/>
              <a:gd name="T50" fmla="*/ 35 w 181"/>
              <a:gd name="T51" fmla="*/ 92 h 181"/>
              <a:gd name="T52" fmla="*/ 35 w 181"/>
              <a:gd name="T53" fmla="*/ 3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1" h="181">
                <a:moveTo>
                  <a:pt x="103" y="23"/>
                </a:moveTo>
                <a:cubicBezTo>
                  <a:pt x="81" y="0"/>
                  <a:pt x="45" y="0"/>
                  <a:pt x="23" y="23"/>
                </a:cubicBezTo>
                <a:cubicBezTo>
                  <a:pt x="0" y="45"/>
                  <a:pt x="0" y="81"/>
                  <a:pt x="23" y="103"/>
                </a:cubicBezTo>
                <a:cubicBezTo>
                  <a:pt x="42" y="123"/>
                  <a:pt x="72" y="125"/>
                  <a:pt x="95" y="110"/>
                </a:cubicBezTo>
                <a:cubicBezTo>
                  <a:pt x="97" y="113"/>
                  <a:pt x="97" y="113"/>
                  <a:pt x="97" y="113"/>
                </a:cubicBezTo>
                <a:cubicBezTo>
                  <a:pt x="97" y="114"/>
                  <a:pt x="97" y="114"/>
                  <a:pt x="97" y="114"/>
                </a:cubicBezTo>
                <a:cubicBezTo>
                  <a:pt x="94" y="116"/>
                  <a:pt x="94" y="120"/>
                  <a:pt x="97" y="122"/>
                </a:cubicBezTo>
                <a:cubicBezTo>
                  <a:pt x="153" y="178"/>
                  <a:pt x="153" y="178"/>
                  <a:pt x="153" y="178"/>
                </a:cubicBezTo>
                <a:cubicBezTo>
                  <a:pt x="155" y="181"/>
                  <a:pt x="159" y="181"/>
                  <a:pt x="161" y="178"/>
                </a:cubicBezTo>
                <a:cubicBezTo>
                  <a:pt x="162" y="178"/>
                  <a:pt x="162" y="178"/>
                  <a:pt x="162" y="178"/>
                </a:cubicBezTo>
                <a:cubicBezTo>
                  <a:pt x="162" y="178"/>
                  <a:pt x="162" y="178"/>
                  <a:pt x="162" y="178"/>
                </a:cubicBezTo>
                <a:cubicBezTo>
                  <a:pt x="164" y="180"/>
                  <a:pt x="166" y="180"/>
                  <a:pt x="168" y="178"/>
                </a:cubicBezTo>
                <a:cubicBezTo>
                  <a:pt x="178" y="168"/>
                  <a:pt x="178" y="168"/>
                  <a:pt x="178" y="168"/>
                </a:cubicBezTo>
                <a:cubicBezTo>
                  <a:pt x="180" y="166"/>
                  <a:pt x="180" y="164"/>
                  <a:pt x="178" y="163"/>
                </a:cubicBezTo>
                <a:cubicBezTo>
                  <a:pt x="178" y="162"/>
                  <a:pt x="178" y="162"/>
                  <a:pt x="178" y="162"/>
                </a:cubicBezTo>
                <a:cubicBezTo>
                  <a:pt x="178" y="161"/>
                  <a:pt x="178" y="161"/>
                  <a:pt x="178" y="161"/>
                </a:cubicBezTo>
                <a:cubicBezTo>
                  <a:pt x="181" y="159"/>
                  <a:pt x="181" y="155"/>
                  <a:pt x="178" y="153"/>
                </a:cubicBezTo>
                <a:cubicBezTo>
                  <a:pt x="122" y="97"/>
                  <a:pt x="122" y="97"/>
                  <a:pt x="122" y="97"/>
                </a:cubicBezTo>
                <a:cubicBezTo>
                  <a:pt x="120" y="94"/>
                  <a:pt x="116" y="94"/>
                  <a:pt x="113" y="97"/>
                </a:cubicBezTo>
                <a:cubicBezTo>
                  <a:pt x="113" y="97"/>
                  <a:pt x="113" y="97"/>
                  <a:pt x="113" y="97"/>
                </a:cubicBezTo>
                <a:cubicBezTo>
                  <a:pt x="110" y="95"/>
                  <a:pt x="110" y="95"/>
                  <a:pt x="110" y="95"/>
                </a:cubicBezTo>
                <a:cubicBezTo>
                  <a:pt x="125" y="73"/>
                  <a:pt x="123" y="42"/>
                  <a:pt x="103" y="23"/>
                </a:cubicBezTo>
                <a:moveTo>
                  <a:pt x="35" y="35"/>
                </a:moveTo>
                <a:cubicBezTo>
                  <a:pt x="50" y="19"/>
                  <a:pt x="76" y="19"/>
                  <a:pt x="91" y="35"/>
                </a:cubicBezTo>
                <a:cubicBezTo>
                  <a:pt x="107" y="50"/>
                  <a:pt x="107" y="76"/>
                  <a:pt x="91" y="91"/>
                </a:cubicBezTo>
                <a:cubicBezTo>
                  <a:pt x="76" y="107"/>
                  <a:pt x="50" y="107"/>
                  <a:pt x="35" y="92"/>
                </a:cubicBezTo>
                <a:cubicBezTo>
                  <a:pt x="19" y="76"/>
                  <a:pt x="19" y="50"/>
                  <a:pt x="35" y="35"/>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3" name="Freeform: Shape 57"/>
          <p:cNvSpPr/>
          <p:nvPr/>
        </p:nvSpPr>
        <p:spPr bwMode="auto">
          <a:xfrm>
            <a:off x="2564266" y="2414373"/>
            <a:ext cx="504723" cy="503652"/>
          </a:xfrm>
          <a:custGeom>
            <a:avLst/>
            <a:gdLst>
              <a:gd name="T0" fmla="*/ 0 w 199"/>
              <a:gd name="T1" fmla="*/ 99 h 198"/>
              <a:gd name="T2" fmla="*/ 199 w 199"/>
              <a:gd name="T3" fmla="*/ 99 h 198"/>
              <a:gd name="T4" fmla="*/ 112 w 199"/>
              <a:gd name="T5" fmla="*/ 185 h 198"/>
              <a:gd name="T6" fmla="*/ 104 w 199"/>
              <a:gd name="T7" fmla="*/ 145 h 198"/>
              <a:gd name="T8" fmla="*/ 112 w 199"/>
              <a:gd name="T9" fmla="*/ 185 h 198"/>
              <a:gd name="T10" fmla="*/ 96 w 199"/>
              <a:gd name="T11" fmla="*/ 145 h 198"/>
              <a:gd name="T12" fmla="*/ 87 w 199"/>
              <a:gd name="T13" fmla="*/ 185 h 198"/>
              <a:gd name="T14" fmla="*/ 87 w 199"/>
              <a:gd name="T15" fmla="*/ 13 h 198"/>
              <a:gd name="T16" fmla="*/ 96 w 199"/>
              <a:gd name="T17" fmla="*/ 53 h 198"/>
              <a:gd name="T18" fmla="*/ 87 w 199"/>
              <a:gd name="T19" fmla="*/ 13 h 198"/>
              <a:gd name="T20" fmla="*/ 104 w 199"/>
              <a:gd name="T21" fmla="*/ 53 h 198"/>
              <a:gd name="T22" fmla="*/ 112 w 199"/>
              <a:gd name="T23" fmla="*/ 13 h 198"/>
              <a:gd name="T24" fmla="*/ 104 w 199"/>
              <a:gd name="T25" fmla="*/ 61 h 198"/>
              <a:gd name="T26" fmla="*/ 149 w 199"/>
              <a:gd name="T27" fmla="*/ 95 h 198"/>
              <a:gd name="T28" fmla="*/ 104 w 199"/>
              <a:gd name="T29" fmla="*/ 61 h 198"/>
              <a:gd name="T30" fmla="*/ 96 w 199"/>
              <a:gd name="T31" fmla="*/ 95 h 198"/>
              <a:gd name="T32" fmla="*/ 57 w 199"/>
              <a:gd name="T33" fmla="*/ 55 h 198"/>
              <a:gd name="T34" fmla="*/ 42 w 199"/>
              <a:gd name="T35" fmla="*/ 95 h 198"/>
              <a:gd name="T36" fmla="*/ 31 w 199"/>
              <a:gd name="T37" fmla="*/ 45 h 198"/>
              <a:gd name="T38" fmla="*/ 42 w 199"/>
              <a:gd name="T39" fmla="*/ 95 h 198"/>
              <a:gd name="T40" fmla="*/ 49 w 199"/>
              <a:gd name="T41" fmla="*/ 145 h 198"/>
              <a:gd name="T42" fmla="*/ 13 w 199"/>
              <a:gd name="T43" fmla="*/ 103 h 198"/>
              <a:gd name="T44" fmla="*/ 50 w 199"/>
              <a:gd name="T45" fmla="*/ 103 h 198"/>
              <a:gd name="T46" fmla="*/ 96 w 199"/>
              <a:gd name="T47" fmla="*/ 137 h 198"/>
              <a:gd name="T48" fmla="*/ 50 w 199"/>
              <a:gd name="T49" fmla="*/ 103 h 198"/>
              <a:gd name="T50" fmla="*/ 104 w 199"/>
              <a:gd name="T51" fmla="*/ 103 h 198"/>
              <a:gd name="T52" fmla="*/ 143 w 199"/>
              <a:gd name="T53" fmla="*/ 142 h 198"/>
              <a:gd name="T54" fmla="*/ 157 w 199"/>
              <a:gd name="T55" fmla="*/ 103 h 198"/>
              <a:gd name="T56" fmla="*/ 168 w 199"/>
              <a:gd name="T57" fmla="*/ 153 h 198"/>
              <a:gd name="T58" fmla="*/ 157 w 199"/>
              <a:gd name="T59" fmla="*/ 103 h 198"/>
              <a:gd name="T60" fmla="*/ 150 w 199"/>
              <a:gd name="T61" fmla="*/ 53 h 198"/>
              <a:gd name="T62" fmla="*/ 187 w 199"/>
              <a:gd name="T63" fmla="*/ 95 h 198"/>
              <a:gd name="T64" fmla="*/ 162 w 199"/>
              <a:gd name="T65" fmla="*/ 39 h 198"/>
              <a:gd name="T66" fmla="*/ 131 w 199"/>
              <a:gd name="T67" fmla="*/ 18 h 198"/>
              <a:gd name="T68" fmla="*/ 68 w 199"/>
              <a:gd name="T69" fmla="*/ 18 h 198"/>
              <a:gd name="T70" fmla="*/ 37 w 199"/>
              <a:gd name="T71" fmla="*/ 39 h 198"/>
              <a:gd name="T72" fmla="*/ 37 w 199"/>
              <a:gd name="T73" fmla="*/ 159 h 198"/>
              <a:gd name="T74" fmla="*/ 68 w 199"/>
              <a:gd name="T75" fmla="*/ 180 h 198"/>
              <a:gd name="T76" fmla="*/ 131 w 199"/>
              <a:gd name="T77" fmla="*/ 180 h 198"/>
              <a:gd name="T78" fmla="*/ 162 w 199"/>
              <a:gd name="T79" fmla="*/ 15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9" h="198">
                <a:moveTo>
                  <a:pt x="100" y="0"/>
                </a:moveTo>
                <a:cubicBezTo>
                  <a:pt x="45" y="0"/>
                  <a:pt x="0" y="44"/>
                  <a:pt x="0" y="99"/>
                </a:cubicBezTo>
                <a:cubicBezTo>
                  <a:pt x="0" y="153"/>
                  <a:pt x="45" y="198"/>
                  <a:pt x="100" y="198"/>
                </a:cubicBezTo>
                <a:cubicBezTo>
                  <a:pt x="154" y="198"/>
                  <a:pt x="199" y="153"/>
                  <a:pt x="199" y="99"/>
                </a:cubicBezTo>
                <a:cubicBezTo>
                  <a:pt x="199" y="44"/>
                  <a:pt x="154" y="0"/>
                  <a:pt x="100" y="0"/>
                </a:cubicBezTo>
                <a:moveTo>
                  <a:pt x="112" y="185"/>
                </a:moveTo>
                <a:cubicBezTo>
                  <a:pt x="109" y="185"/>
                  <a:pt x="106" y="186"/>
                  <a:pt x="104" y="186"/>
                </a:cubicBezTo>
                <a:cubicBezTo>
                  <a:pt x="104" y="145"/>
                  <a:pt x="104" y="145"/>
                  <a:pt x="104" y="145"/>
                </a:cubicBezTo>
                <a:cubicBezTo>
                  <a:pt x="116" y="145"/>
                  <a:pt x="129" y="147"/>
                  <a:pt x="140" y="150"/>
                </a:cubicBezTo>
                <a:cubicBezTo>
                  <a:pt x="133" y="167"/>
                  <a:pt x="123" y="180"/>
                  <a:pt x="112" y="185"/>
                </a:cubicBezTo>
                <a:moveTo>
                  <a:pt x="59" y="150"/>
                </a:moveTo>
                <a:cubicBezTo>
                  <a:pt x="71" y="147"/>
                  <a:pt x="83" y="145"/>
                  <a:pt x="96" y="145"/>
                </a:cubicBezTo>
                <a:cubicBezTo>
                  <a:pt x="96" y="186"/>
                  <a:pt x="96" y="186"/>
                  <a:pt x="96" y="186"/>
                </a:cubicBezTo>
                <a:cubicBezTo>
                  <a:pt x="93" y="186"/>
                  <a:pt x="90" y="185"/>
                  <a:pt x="87" y="185"/>
                </a:cubicBezTo>
                <a:cubicBezTo>
                  <a:pt x="76" y="180"/>
                  <a:pt x="66" y="167"/>
                  <a:pt x="59" y="150"/>
                </a:cubicBezTo>
                <a:moveTo>
                  <a:pt x="87" y="13"/>
                </a:moveTo>
                <a:cubicBezTo>
                  <a:pt x="90" y="12"/>
                  <a:pt x="93" y="12"/>
                  <a:pt x="96" y="12"/>
                </a:cubicBezTo>
                <a:cubicBezTo>
                  <a:pt x="96" y="53"/>
                  <a:pt x="96" y="53"/>
                  <a:pt x="96" y="53"/>
                </a:cubicBezTo>
                <a:cubicBezTo>
                  <a:pt x="83" y="53"/>
                  <a:pt x="71" y="51"/>
                  <a:pt x="59" y="48"/>
                </a:cubicBezTo>
                <a:cubicBezTo>
                  <a:pt x="66" y="31"/>
                  <a:pt x="76" y="18"/>
                  <a:pt x="87" y="13"/>
                </a:cubicBezTo>
                <a:moveTo>
                  <a:pt x="140" y="48"/>
                </a:moveTo>
                <a:cubicBezTo>
                  <a:pt x="129" y="51"/>
                  <a:pt x="116" y="53"/>
                  <a:pt x="104" y="53"/>
                </a:cubicBezTo>
                <a:cubicBezTo>
                  <a:pt x="104" y="12"/>
                  <a:pt x="104" y="12"/>
                  <a:pt x="104" y="12"/>
                </a:cubicBezTo>
                <a:cubicBezTo>
                  <a:pt x="106" y="12"/>
                  <a:pt x="109" y="12"/>
                  <a:pt x="112" y="13"/>
                </a:cubicBezTo>
                <a:cubicBezTo>
                  <a:pt x="123" y="18"/>
                  <a:pt x="133" y="31"/>
                  <a:pt x="140" y="48"/>
                </a:cubicBezTo>
                <a:moveTo>
                  <a:pt x="104" y="61"/>
                </a:moveTo>
                <a:cubicBezTo>
                  <a:pt x="117" y="61"/>
                  <a:pt x="130" y="59"/>
                  <a:pt x="143" y="55"/>
                </a:cubicBezTo>
                <a:cubicBezTo>
                  <a:pt x="146" y="67"/>
                  <a:pt x="148" y="81"/>
                  <a:pt x="149" y="95"/>
                </a:cubicBezTo>
                <a:cubicBezTo>
                  <a:pt x="104" y="95"/>
                  <a:pt x="104" y="95"/>
                  <a:pt x="104" y="95"/>
                </a:cubicBezTo>
                <a:lnTo>
                  <a:pt x="104" y="61"/>
                </a:lnTo>
                <a:close/>
                <a:moveTo>
                  <a:pt x="96" y="61"/>
                </a:moveTo>
                <a:cubicBezTo>
                  <a:pt x="96" y="95"/>
                  <a:pt x="96" y="95"/>
                  <a:pt x="96" y="95"/>
                </a:cubicBezTo>
                <a:cubicBezTo>
                  <a:pt x="50" y="95"/>
                  <a:pt x="50" y="95"/>
                  <a:pt x="50" y="95"/>
                </a:cubicBezTo>
                <a:cubicBezTo>
                  <a:pt x="51" y="81"/>
                  <a:pt x="53" y="67"/>
                  <a:pt x="57" y="55"/>
                </a:cubicBezTo>
                <a:cubicBezTo>
                  <a:pt x="69" y="59"/>
                  <a:pt x="82" y="61"/>
                  <a:pt x="96" y="61"/>
                </a:cubicBezTo>
                <a:moveTo>
                  <a:pt x="42" y="95"/>
                </a:moveTo>
                <a:cubicBezTo>
                  <a:pt x="13" y="95"/>
                  <a:pt x="13" y="95"/>
                  <a:pt x="13" y="95"/>
                </a:cubicBezTo>
                <a:cubicBezTo>
                  <a:pt x="13" y="76"/>
                  <a:pt x="20" y="59"/>
                  <a:pt x="31" y="45"/>
                </a:cubicBezTo>
                <a:cubicBezTo>
                  <a:pt x="37" y="48"/>
                  <a:pt x="43" y="51"/>
                  <a:pt x="49" y="53"/>
                </a:cubicBezTo>
                <a:cubicBezTo>
                  <a:pt x="45" y="65"/>
                  <a:pt x="43" y="80"/>
                  <a:pt x="42" y="95"/>
                </a:cubicBezTo>
                <a:moveTo>
                  <a:pt x="42" y="103"/>
                </a:moveTo>
                <a:cubicBezTo>
                  <a:pt x="43" y="118"/>
                  <a:pt x="45" y="132"/>
                  <a:pt x="49" y="145"/>
                </a:cubicBezTo>
                <a:cubicBezTo>
                  <a:pt x="43" y="147"/>
                  <a:pt x="37" y="150"/>
                  <a:pt x="31" y="153"/>
                </a:cubicBezTo>
                <a:cubicBezTo>
                  <a:pt x="20" y="139"/>
                  <a:pt x="13" y="122"/>
                  <a:pt x="13" y="103"/>
                </a:cubicBezTo>
                <a:lnTo>
                  <a:pt x="42" y="103"/>
                </a:lnTo>
                <a:close/>
                <a:moveTo>
                  <a:pt x="50" y="103"/>
                </a:moveTo>
                <a:cubicBezTo>
                  <a:pt x="96" y="103"/>
                  <a:pt x="96" y="103"/>
                  <a:pt x="96" y="103"/>
                </a:cubicBezTo>
                <a:cubicBezTo>
                  <a:pt x="96" y="137"/>
                  <a:pt x="96" y="137"/>
                  <a:pt x="96" y="137"/>
                </a:cubicBezTo>
                <a:cubicBezTo>
                  <a:pt x="82" y="137"/>
                  <a:pt x="69" y="139"/>
                  <a:pt x="57" y="142"/>
                </a:cubicBezTo>
                <a:cubicBezTo>
                  <a:pt x="53" y="131"/>
                  <a:pt x="51" y="117"/>
                  <a:pt x="50" y="103"/>
                </a:cubicBezTo>
                <a:moveTo>
                  <a:pt x="104" y="137"/>
                </a:moveTo>
                <a:cubicBezTo>
                  <a:pt x="104" y="103"/>
                  <a:pt x="104" y="103"/>
                  <a:pt x="104" y="103"/>
                </a:cubicBezTo>
                <a:cubicBezTo>
                  <a:pt x="149" y="103"/>
                  <a:pt x="149" y="103"/>
                  <a:pt x="149" y="103"/>
                </a:cubicBezTo>
                <a:cubicBezTo>
                  <a:pt x="148" y="117"/>
                  <a:pt x="146" y="131"/>
                  <a:pt x="143" y="142"/>
                </a:cubicBezTo>
                <a:cubicBezTo>
                  <a:pt x="130" y="139"/>
                  <a:pt x="117" y="137"/>
                  <a:pt x="104" y="137"/>
                </a:cubicBezTo>
                <a:moveTo>
                  <a:pt x="157" y="103"/>
                </a:moveTo>
                <a:cubicBezTo>
                  <a:pt x="187" y="103"/>
                  <a:pt x="187" y="103"/>
                  <a:pt x="187" y="103"/>
                </a:cubicBezTo>
                <a:cubicBezTo>
                  <a:pt x="186" y="122"/>
                  <a:pt x="179" y="139"/>
                  <a:pt x="168" y="153"/>
                </a:cubicBezTo>
                <a:cubicBezTo>
                  <a:pt x="162" y="150"/>
                  <a:pt x="156" y="147"/>
                  <a:pt x="150" y="145"/>
                </a:cubicBezTo>
                <a:cubicBezTo>
                  <a:pt x="154" y="132"/>
                  <a:pt x="156" y="118"/>
                  <a:pt x="157" y="103"/>
                </a:cubicBezTo>
                <a:moveTo>
                  <a:pt x="157" y="95"/>
                </a:moveTo>
                <a:cubicBezTo>
                  <a:pt x="156" y="80"/>
                  <a:pt x="154" y="65"/>
                  <a:pt x="150" y="53"/>
                </a:cubicBezTo>
                <a:cubicBezTo>
                  <a:pt x="156" y="51"/>
                  <a:pt x="162" y="48"/>
                  <a:pt x="168" y="45"/>
                </a:cubicBezTo>
                <a:cubicBezTo>
                  <a:pt x="179" y="59"/>
                  <a:pt x="186" y="76"/>
                  <a:pt x="187" y="95"/>
                </a:cubicBezTo>
                <a:lnTo>
                  <a:pt x="157" y="95"/>
                </a:lnTo>
                <a:close/>
                <a:moveTo>
                  <a:pt x="162" y="39"/>
                </a:moveTo>
                <a:cubicBezTo>
                  <a:pt x="158" y="41"/>
                  <a:pt x="153" y="43"/>
                  <a:pt x="147" y="45"/>
                </a:cubicBezTo>
                <a:cubicBezTo>
                  <a:pt x="143" y="34"/>
                  <a:pt x="137" y="25"/>
                  <a:pt x="131" y="18"/>
                </a:cubicBezTo>
                <a:cubicBezTo>
                  <a:pt x="143" y="22"/>
                  <a:pt x="154" y="29"/>
                  <a:pt x="162" y="39"/>
                </a:cubicBezTo>
                <a:moveTo>
                  <a:pt x="68" y="18"/>
                </a:moveTo>
                <a:cubicBezTo>
                  <a:pt x="62" y="25"/>
                  <a:pt x="56" y="34"/>
                  <a:pt x="52" y="45"/>
                </a:cubicBezTo>
                <a:cubicBezTo>
                  <a:pt x="46" y="43"/>
                  <a:pt x="41" y="41"/>
                  <a:pt x="37" y="39"/>
                </a:cubicBezTo>
                <a:cubicBezTo>
                  <a:pt x="46" y="29"/>
                  <a:pt x="56" y="22"/>
                  <a:pt x="68" y="18"/>
                </a:cubicBezTo>
                <a:moveTo>
                  <a:pt x="37" y="159"/>
                </a:moveTo>
                <a:cubicBezTo>
                  <a:pt x="41" y="157"/>
                  <a:pt x="46" y="154"/>
                  <a:pt x="52" y="152"/>
                </a:cubicBezTo>
                <a:cubicBezTo>
                  <a:pt x="56" y="163"/>
                  <a:pt x="62" y="173"/>
                  <a:pt x="68" y="180"/>
                </a:cubicBezTo>
                <a:cubicBezTo>
                  <a:pt x="56" y="175"/>
                  <a:pt x="46" y="168"/>
                  <a:pt x="37" y="159"/>
                </a:cubicBezTo>
                <a:moveTo>
                  <a:pt x="131" y="180"/>
                </a:moveTo>
                <a:cubicBezTo>
                  <a:pt x="137" y="173"/>
                  <a:pt x="143" y="163"/>
                  <a:pt x="147" y="152"/>
                </a:cubicBezTo>
                <a:cubicBezTo>
                  <a:pt x="153" y="154"/>
                  <a:pt x="158" y="157"/>
                  <a:pt x="162" y="159"/>
                </a:cubicBezTo>
                <a:cubicBezTo>
                  <a:pt x="154" y="168"/>
                  <a:pt x="143" y="175"/>
                  <a:pt x="131" y="180"/>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4" name="Freeform: Shape 58"/>
          <p:cNvSpPr/>
          <p:nvPr/>
        </p:nvSpPr>
        <p:spPr bwMode="auto">
          <a:xfrm>
            <a:off x="1322863" y="4621969"/>
            <a:ext cx="516854" cy="491982"/>
          </a:xfrm>
          <a:custGeom>
            <a:avLst/>
            <a:gdLst>
              <a:gd name="T0" fmla="*/ 43 w 202"/>
              <a:gd name="T1" fmla="*/ 118 h 192"/>
              <a:gd name="T2" fmla="*/ 29 w 202"/>
              <a:gd name="T3" fmla="*/ 88 h 192"/>
              <a:gd name="T4" fmla="*/ 69 w 202"/>
              <a:gd name="T5" fmla="*/ 77 h 192"/>
              <a:gd name="T6" fmla="*/ 49 w 202"/>
              <a:gd name="T7" fmla="*/ 145 h 192"/>
              <a:gd name="T8" fmla="*/ 49 w 202"/>
              <a:gd name="T9" fmla="*/ 47 h 192"/>
              <a:gd name="T10" fmla="*/ 49 w 202"/>
              <a:gd name="T11" fmla="*/ 145 h 192"/>
              <a:gd name="T12" fmla="*/ 86 w 202"/>
              <a:gd name="T13" fmla="*/ 96 h 192"/>
              <a:gd name="T14" fmla="*/ 12 w 202"/>
              <a:gd name="T15" fmla="*/ 96 h 192"/>
              <a:gd name="T16" fmla="*/ 177 w 202"/>
              <a:gd name="T17" fmla="*/ 76 h 192"/>
              <a:gd name="T18" fmla="*/ 102 w 202"/>
              <a:gd name="T19" fmla="*/ 84 h 192"/>
              <a:gd name="T20" fmla="*/ 177 w 202"/>
              <a:gd name="T21" fmla="*/ 76 h 192"/>
              <a:gd name="T22" fmla="*/ 94 w 202"/>
              <a:gd name="T23" fmla="*/ 51 h 192"/>
              <a:gd name="T24" fmla="*/ 153 w 202"/>
              <a:gd name="T25" fmla="*/ 59 h 192"/>
              <a:gd name="T26" fmla="*/ 202 w 202"/>
              <a:gd name="T27" fmla="*/ 49 h 192"/>
              <a:gd name="T28" fmla="*/ 192 w 202"/>
              <a:gd name="T29" fmla="*/ 192 h 192"/>
              <a:gd name="T30" fmla="*/ 45 w 202"/>
              <a:gd name="T31" fmla="*/ 182 h 192"/>
              <a:gd name="T32" fmla="*/ 49 w 202"/>
              <a:gd name="T33" fmla="*/ 151 h 192"/>
              <a:gd name="T34" fmla="*/ 57 w 202"/>
              <a:gd name="T35" fmla="*/ 180 h 192"/>
              <a:gd name="T36" fmla="*/ 190 w 202"/>
              <a:gd name="T37" fmla="*/ 55 h 192"/>
              <a:gd name="T38" fmla="*/ 147 w 202"/>
              <a:gd name="T39" fmla="*/ 39 h 192"/>
              <a:gd name="T40" fmla="*/ 57 w 202"/>
              <a:gd name="T41" fmla="*/ 12 h 192"/>
              <a:gd name="T42" fmla="*/ 49 w 202"/>
              <a:gd name="T43" fmla="*/ 41 h 192"/>
              <a:gd name="T44" fmla="*/ 45 w 202"/>
              <a:gd name="T45" fmla="*/ 10 h 192"/>
              <a:gd name="T46" fmla="*/ 153 w 202"/>
              <a:gd name="T47" fmla="*/ 0 h 192"/>
              <a:gd name="T48" fmla="*/ 157 w 202"/>
              <a:gd name="T49" fmla="*/ 1 h 192"/>
              <a:gd name="T50" fmla="*/ 202 w 202"/>
              <a:gd name="T51" fmla="*/ 49 h 192"/>
              <a:gd name="T52" fmla="*/ 182 w 202"/>
              <a:gd name="T53" fmla="*/ 43 h 192"/>
              <a:gd name="T54" fmla="*/ 159 w 202"/>
              <a:gd name="T55" fmla="*/ 39 h 192"/>
              <a:gd name="T56" fmla="*/ 182 w 202"/>
              <a:gd name="T57" fmla="*/ 43 h 192"/>
              <a:gd name="T58" fmla="*/ 137 w 202"/>
              <a:gd name="T59" fmla="*/ 158 h 192"/>
              <a:gd name="T60" fmla="*/ 70 w 202"/>
              <a:gd name="T61" fmla="*/ 150 h 192"/>
              <a:gd name="T62" fmla="*/ 177 w 202"/>
              <a:gd name="T63" fmla="*/ 101 h 192"/>
              <a:gd name="T64" fmla="*/ 102 w 202"/>
              <a:gd name="T65" fmla="*/ 109 h 192"/>
              <a:gd name="T66" fmla="*/ 177 w 202"/>
              <a:gd name="T67" fmla="*/ 101 h 192"/>
              <a:gd name="T68" fmla="*/ 95 w 202"/>
              <a:gd name="T69" fmla="*/ 125 h 192"/>
              <a:gd name="T70" fmla="*/ 177 w 202"/>
              <a:gd name="T71" fmla="*/ 13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2" h="192">
                <a:moveTo>
                  <a:pt x="78" y="87"/>
                </a:moveTo>
                <a:cubicBezTo>
                  <a:pt x="43" y="118"/>
                  <a:pt x="43" y="118"/>
                  <a:pt x="43" y="118"/>
                </a:cubicBezTo>
                <a:cubicBezTo>
                  <a:pt x="20" y="99"/>
                  <a:pt x="20" y="99"/>
                  <a:pt x="20" y="99"/>
                </a:cubicBezTo>
                <a:cubicBezTo>
                  <a:pt x="29" y="88"/>
                  <a:pt x="29" y="88"/>
                  <a:pt x="29" y="88"/>
                </a:cubicBezTo>
                <a:cubicBezTo>
                  <a:pt x="43" y="100"/>
                  <a:pt x="43" y="100"/>
                  <a:pt x="43" y="100"/>
                </a:cubicBezTo>
                <a:cubicBezTo>
                  <a:pt x="69" y="77"/>
                  <a:pt x="69" y="77"/>
                  <a:pt x="69" y="77"/>
                </a:cubicBezTo>
                <a:lnTo>
                  <a:pt x="78" y="87"/>
                </a:lnTo>
                <a:close/>
                <a:moveTo>
                  <a:pt x="49" y="145"/>
                </a:moveTo>
                <a:cubicBezTo>
                  <a:pt x="22" y="145"/>
                  <a:pt x="0" y="123"/>
                  <a:pt x="0" y="96"/>
                </a:cubicBezTo>
                <a:cubicBezTo>
                  <a:pt x="0" y="69"/>
                  <a:pt x="22" y="47"/>
                  <a:pt x="49" y="47"/>
                </a:cubicBezTo>
                <a:cubicBezTo>
                  <a:pt x="76" y="47"/>
                  <a:pt x="98" y="69"/>
                  <a:pt x="98" y="96"/>
                </a:cubicBezTo>
                <a:cubicBezTo>
                  <a:pt x="98" y="123"/>
                  <a:pt x="76" y="145"/>
                  <a:pt x="49" y="145"/>
                </a:cubicBezTo>
                <a:moveTo>
                  <a:pt x="49" y="133"/>
                </a:moveTo>
                <a:cubicBezTo>
                  <a:pt x="69" y="133"/>
                  <a:pt x="86" y="116"/>
                  <a:pt x="86" y="96"/>
                </a:cubicBezTo>
                <a:cubicBezTo>
                  <a:pt x="86" y="76"/>
                  <a:pt x="69" y="59"/>
                  <a:pt x="49" y="59"/>
                </a:cubicBezTo>
                <a:cubicBezTo>
                  <a:pt x="29" y="59"/>
                  <a:pt x="12" y="76"/>
                  <a:pt x="12" y="96"/>
                </a:cubicBezTo>
                <a:cubicBezTo>
                  <a:pt x="12" y="116"/>
                  <a:pt x="29" y="133"/>
                  <a:pt x="49" y="133"/>
                </a:cubicBezTo>
                <a:moveTo>
                  <a:pt x="177" y="76"/>
                </a:moveTo>
                <a:cubicBezTo>
                  <a:pt x="100" y="76"/>
                  <a:pt x="100" y="76"/>
                  <a:pt x="100" y="76"/>
                </a:cubicBezTo>
                <a:cubicBezTo>
                  <a:pt x="101" y="79"/>
                  <a:pt x="102" y="81"/>
                  <a:pt x="102" y="84"/>
                </a:cubicBezTo>
                <a:cubicBezTo>
                  <a:pt x="177" y="84"/>
                  <a:pt x="177" y="84"/>
                  <a:pt x="177" y="84"/>
                </a:cubicBezTo>
                <a:lnTo>
                  <a:pt x="177" y="76"/>
                </a:lnTo>
                <a:close/>
                <a:moveTo>
                  <a:pt x="144" y="51"/>
                </a:moveTo>
                <a:cubicBezTo>
                  <a:pt x="94" y="51"/>
                  <a:pt x="94" y="51"/>
                  <a:pt x="94" y="51"/>
                </a:cubicBezTo>
                <a:cubicBezTo>
                  <a:pt x="94" y="59"/>
                  <a:pt x="94" y="59"/>
                  <a:pt x="94" y="59"/>
                </a:cubicBezTo>
                <a:cubicBezTo>
                  <a:pt x="153" y="59"/>
                  <a:pt x="153" y="59"/>
                  <a:pt x="153" y="59"/>
                </a:cubicBezTo>
                <a:cubicBezTo>
                  <a:pt x="150" y="58"/>
                  <a:pt x="147" y="55"/>
                  <a:pt x="144" y="51"/>
                </a:cubicBezTo>
                <a:moveTo>
                  <a:pt x="202" y="49"/>
                </a:moveTo>
                <a:cubicBezTo>
                  <a:pt x="202" y="182"/>
                  <a:pt x="202" y="182"/>
                  <a:pt x="202" y="182"/>
                </a:cubicBezTo>
                <a:cubicBezTo>
                  <a:pt x="202" y="188"/>
                  <a:pt x="198" y="192"/>
                  <a:pt x="192" y="192"/>
                </a:cubicBezTo>
                <a:cubicBezTo>
                  <a:pt x="55" y="192"/>
                  <a:pt x="55" y="192"/>
                  <a:pt x="55" y="192"/>
                </a:cubicBezTo>
                <a:cubicBezTo>
                  <a:pt x="49" y="192"/>
                  <a:pt x="45" y="188"/>
                  <a:pt x="45" y="182"/>
                </a:cubicBezTo>
                <a:cubicBezTo>
                  <a:pt x="45" y="151"/>
                  <a:pt x="45" y="151"/>
                  <a:pt x="45" y="151"/>
                </a:cubicBezTo>
                <a:cubicBezTo>
                  <a:pt x="46" y="151"/>
                  <a:pt x="48" y="151"/>
                  <a:pt x="49" y="151"/>
                </a:cubicBezTo>
                <a:cubicBezTo>
                  <a:pt x="52" y="151"/>
                  <a:pt x="54" y="150"/>
                  <a:pt x="57" y="150"/>
                </a:cubicBezTo>
                <a:cubicBezTo>
                  <a:pt x="57" y="180"/>
                  <a:pt x="57" y="180"/>
                  <a:pt x="57" y="180"/>
                </a:cubicBezTo>
                <a:cubicBezTo>
                  <a:pt x="190" y="180"/>
                  <a:pt x="190" y="180"/>
                  <a:pt x="190" y="180"/>
                </a:cubicBezTo>
                <a:cubicBezTo>
                  <a:pt x="190" y="55"/>
                  <a:pt x="190" y="55"/>
                  <a:pt x="190" y="55"/>
                </a:cubicBezTo>
                <a:cubicBezTo>
                  <a:pt x="163" y="55"/>
                  <a:pt x="163" y="55"/>
                  <a:pt x="163" y="55"/>
                </a:cubicBezTo>
                <a:cubicBezTo>
                  <a:pt x="154" y="55"/>
                  <a:pt x="147" y="48"/>
                  <a:pt x="147" y="39"/>
                </a:cubicBezTo>
                <a:cubicBezTo>
                  <a:pt x="147" y="12"/>
                  <a:pt x="147" y="12"/>
                  <a:pt x="147" y="12"/>
                </a:cubicBezTo>
                <a:cubicBezTo>
                  <a:pt x="57" y="12"/>
                  <a:pt x="57" y="12"/>
                  <a:pt x="57" y="12"/>
                </a:cubicBezTo>
                <a:cubicBezTo>
                  <a:pt x="57" y="42"/>
                  <a:pt x="57" y="42"/>
                  <a:pt x="57" y="42"/>
                </a:cubicBezTo>
                <a:cubicBezTo>
                  <a:pt x="54" y="42"/>
                  <a:pt x="52" y="41"/>
                  <a:pt x="49" y="41"/>
                </a:cubicBezTo>
                <a:cubicBezTo>
                  <a:pt x="48" y="41"/>
                  <a:pt x="46" y="41"/>
                  <a:pt x="45" y="42"/>
                </a:cubicBezTo>
                <a:cubicBezTo>
                  <a:pt x="45" y="10"/>
                  <a:pt x="45" y="10"/>
                  <a:pt x="45" y="10"/>
                </a:cubicBezTo>
                <a:cubicBezTo>
                  <a:pt x="45" y="4"/>
                  <a:pt x="49" y="0"/>
                  <a:pt x="55" y="0"/>
                </a:cubicBezTo>
                <a:cubicBezTo>
                  <a:pt x="153" y="0"/>
                  <a:pt x="153" y="0"/>
                  <a:pt x="153" y="0"/>
                </a:cubicBezTo>
                <a:cubicBezTo>
                  <a:pt x="153" y="0"/>
                  <a:pt x="153" y="0"/>
                  <a:pt x="153" y="0"/>
                </a:cubicBezTo>
                <a:cubicBezTo>
                  <a:pt x="155" y="0"/>
                  <a:pt x="156" y="0"/>
                  <a:pt x="157" y="1"/>
                </a:cubicBezTo>
                <a:cubicBezTo>
                  <a:pt x="200" y="44"/>
                  <a:pt x="200" y="44"/>
                  <a:pt x="200" y="44"/>
                </a:cubicBezTo>
                <a:cubicBezTo>
                  <a:pt x="202" y="46"/>
                  <a:pt x="202" y="46"/>
                  <a:pt x="202" y="49"/>
                </a:cubicBezTo>
                <a:cubicBezTo>
                  <a:pt x="202" y="49"/>
                  <a:pt x="202" y="49"/>
                  <a:pt x="202" y="49"/>
                </a:cubicBezTo>
                <a:moveTo>
                  <a:pt x="182" y="43"/>
                </a:moveTo>
                <a:cubicBezTo>
                  <a:pt x="159" y="20"/>
                  <a:pt x="159" y="20"/>
                  <a:pt x="159" y="20"/>
                </a:cubicBezTo>
                <a:cubicBezTo>
                  <a:pt x="159" y="39"/>
                  <a:pt x="159" y="39"/>
                  <a:pt x="159" y="39"/>
                </a:cubicBezTo>
                <a:cubicBezTo>
                  <a:pt x="159" y="42"/>
                  <a:pt x="161" y="43"/>
                  <a:pt x="163" y="43"/>
                </a:cubicBezTo>
                <a:lnTo>
                  <a:pt x="182" y="43"/>
                </a:lnTo>
                <a:close/>
                <a:moveTo>
                  <a:pt x="70" y="158"/>
                </a:moveTo>
                <a:cubicBezTo>
                  <a:pt x="137" y="158"/>
                  <a:pt x="137" y="158"/>
                  <a:pt x="137" y="158"/>
                </a:cubicBezTo>
                <a:cubicBezTo>
                  <a:pt x="137" y="150"/>
                  <a:pt x="137" y="150"/>
                  <a:pt x="137" y="150"/>
                </a:cubicBezTo>
                <a:cubicBezTo>
                  <a:pt x="70" y="150"/>
                  <a:pt x="70" y="150"/>
                  <a:pt x="70" y="150"/>
                </a:cubicBezTo>
                <a:lnTo>
                  <a:pt x="70" y="158"/>
                </a:lnTo>
                <a:close/>
                <a:moveTo>
                  <a:pt x="177" y="101"/>
                </a:moveTo>
                <a:cubicBezTo>
                  <a:pt x="103" y="101"/>
                  <a:pt x="103" y="101"/>
                  <a:pt x="103" y="101"/>
                </a:cubicBezTo>
                <a:cubicBezTo>
                  <a:pt x="103" y="103"/>
                  <a:pt x="103" y="106"/>
                  <a:pt x="102" y="109"/>
                </a:cubicBezTo>
                <a:cubicBezTo>
                  <a:pt x="177" y="109"/>
                  <a:pt x="177" y="109"/>
                  <a:pt x="177" y="109"/>
                </a:cubicBezTo>
                <a:lnTo>
                  <a:pt x="177" y="101"/>
                </a:lnTo>
                <a:close/>
                <a:moveTo>
                  <a:pt x="177" y="125"/>
                </a:moveTo>
                <a:cubicBezTo>
                  <a:pt x="95" y="125"/>
                  <a:pt x="95" y="125"/>
                  <a:pt x="95" y="125"/>
                </a:cubicBezTo>
                <a:cubicBezTo>
                  <a:pt x="93" y="128"/>
                  <a:pt x="91" y="131"/>
                  <a:pt x="89" y="133"/>
                </a:cubicBezTo>
                <a:cubicBezTo>
                  <a:pt x="177" y="133"/>
                  <a:pt x="177" y="133"/>
                  <a:pt x="177" y="133"/>
                </a:cubicBezTo>
                <a:lnTo>
                  <a:pt x="177" y="125"/>
                </a:lnTo>
                <a:close/>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grpSp>
        <p:nvGrpSpPr>
          <p:cNvPr id="3" name="组合 2"/>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6" name="图片 5"/>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9" name="文本框 8"/>
          <p:cNvSpPr txBox="1"/>
          <p:nvPr/>
        </p:nvSpPr>
        <p:spPr>
          <a:xfrm>
            <a:off x="5086350" y="4772660"/>
            <a:ext cx="6594475" cy="811530"/>
          </a:xfrm>
          <a:prstGeom prst="rect">
            <a:avLst/>
          </a:prstGeom>
          <a:noFill/>
        </p:spPr>
        <p:txBody>
          <a:bodyPr wrap="square" rtlCol="0">
            <a:noAutofit/>
          </a:bodyPr>
          <a:p>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可了解颅内血管性疾病的部位、大小、数量，可</a:t>
            </a:r>
            <a:r>
              <a:rPr lang="en-US" altLang="zh-CN" dirty="0">
                <a:solidFill>
                  <a:schemeClr val="bg2">
                    <a:lumMod val="25000"/>
                  </a:schemeClr>
                </a:solidFill>
                <a:latin typeface="微软雅黑" panose="020B0503020204020204" pitchFamily="34" charset="-122"/>
                <a:ea typeface="微软雅黑" panose="020B0503020204020204" pitchFamily="34" charset="-122"/>
                <a:sym typeface="+mn-ea"/>
              </a:rPr>
              <a:t>360°</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观察病变与正常血管的关系</a:t>
            </a:r>
            <a:endParaRPr lang="zh-CN" altLang="en-US"/>
          </a:p>
        </p:txBody>
      </p:sp>
      <p:pic>
        <p:nvPicPr>
          <p:cNvPr id="7" name="图片 6"/>
          <p:cNvPicPr>
            <a:picLocks noChangeAspect="1"/>
          </p:cNvPicPr>
          <p:nvPr/>
        </p:nvPicPr>
        <p:blipFill>
          <a:blip r:embed="rId3"/>
          <a:stretch>
            <a:fillRect/>
          </a:stretch>
        </p:blipFill>
        <p:spPr>
          <a:xfrm>
            <a:off x="4203171" y="1145848"/>
            <a:ext cx="7570477" cy="3059688"/>
          </a:xfrm>
          <a:prstGeom prst="rect">
            <a:avLst/>
          </a:prstGeom>
        </p:spPr>
      </p:pic>
      <p:sp>
        <p:nvSpPr>
          <p:cNvPr id="24" name="文本占位符 10"/>
          <p:cNvSpPr txBox="1"/>
          <p:nvPr/>
        </p:nvSpPr>
        <p:spPr>
          <a:xfrm>
            <a:off x="6502019" y="4417573"/>
            <a:ext cx="3008135" cy="35507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1400" dirty="0"/>
              <a:t>颅内多发动脉瘤</a:t>
            </a:r>
            <a:endParaRPr lang="zh-CN" altLang="en-US" sz="14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诊</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断</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6"/>
          <p:cNvSpPr txBox="1"/>
          <p:nvPr/>
        </p:nvSpPr>
        <p:spPr>
          <a:xfrm>
            <a:off x="2159107" y="3641136"/>
            <a:ext cx="1375202" cy="107632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头颅</a:t>
            </a:r>
            <a:r>
              <a:rPr kumimoji="0" lang="en-US" altLang="zh-CN"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CTA</a:t>
            </a:r>
            <a:endPar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1" name="Freeform: Shape 1"/>
          <p:cNvSpPr/>
          <p:nvPr/>
        </p:nvSpPr>
        <p:spPr>
          <a:xfrm>
            <a:off x="2841458" y="2636746"/>
            <a:ext cx="1450574" cy="11819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656" y="0"/>
                  <a:pt x="19519" y="9282"/>
                  <a:pt x="21600" y="21600"/>
                </a:cubicBezTo>
              </a:path>
            </a:pathLst>
          </a:custGeom>
          <a:noFill/>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3" name="Freeform: Shape 2"/>
          <p:cNvSpPr/>
          <p:nvPr/>
        </p:nvSpPr>
        <p:spPr>
          <a:xfrm>
            <a:off x="4202822" y="3742245"/>
            <a:ext cx="157095" cy="150797"/>
          </a:xfrm>
          <a:custGeom>
            <a:avLst/>
            <a:gdLst/>
            <a:ahLst/>
            <a:cxnLst>
              <a:cxn ang="0">
                <a:pos x="wd2" y="hd2"/>
              </a:cxn>
              <a:cxn ang="5400000">
                <a:pos x="wd2" y="hd2"/>
              </a:cxn>
              <a:cxn ang="10800000">
                <a:pos x="wd2" y="hd2"/>
              </a:cxn>
              <a:cxn ang="16200000">
                <a:pos x="wd2" y="hd2"/>
              </a:cxn>
            </a:cxnLst>
            <a:rect l="0" t="0" r="r" b="b"/>
            <a:pathLst>
              <a:path w="21600" h="21600" extrusionOk="0">
                <a:moveTo>
                  <a:pt x="0" y="4378"/>
                </a:moveTo>
                <a:lnTo>
                  <a:pt x="14306" y="21600"/>
                </a:lnTo>
                <a:lnTo>
                  <a:pt x="21600" y="0"/>
                </a:lnTo>
                <a:lnTo>
                  <a:pt x="0" y="4378"/>
                </a:lnTo>
                <a:close/>
              </a:path>
            </a:pathLst>
          </a:custGeom>
          <a:solidFill>
            <a:schemeClr val="accent1"/>
          </a:solidFill>
          <a:ln w="12700">
            <a:noFill/>
            <a:miter lim="400000"/>
          </a:ln>
        </p:spPr>
        <p:txBody>
          <a:bodyPr anchor="ctr"/>
          <a:lstStyle/>
          <a:p>
            <a:pPr algn="ctr"/>
            <a:endParaRPr>
              <a:solidFill>
                <a:schemeClr val="accent1"/>
              </a:solidFill>
              <a:latin typeface="+mn-ea"/>
              <a:cs typeface="+mn-ea"/>
              <a:sym typeface="+mn-lt"/>
            </a:endParaRPr>
          </a:p>
        </p:txBody>
      </p:sp>
      <p:sp>
        <p:nvSpPr>
          <p:cNvPr id="14" name="Freeform: Shape 3"/>
          <p:cNvSpPr/>
          <p:nvPr/>
        </p:nvSpPr>
        <p:spPr>
          <a:xfrm>
            <a:off x="1775261" y="3004341"/>
            <a:ext cx="1088240" cy="825366"/>
          </a:xfrm>
          <a:custGeom>
            <a:avLst/>
            <a:gdLst/>
            <a:ahLst/>
            <a:cxnLst>
              <a:cxn ang="0">
                <a:pos x="wd2" y="hd2"/>
              </a:cxn>
              <a:cxn ang="5400000">
                <a:pos x="wd2" y="hd2"/>
              </a:cxn>
              <a:cxn ang="10800000">
                <a:pos x="wd2" y="hd2"/>
              </a:cxn>
              <a:cxn ang="16200000">
                <a:pos x="wd2" y="hd2"/>
              </a:cxn>
            </a:cxnLst>
            <a:rect l="0" t="0" r="r" b="b"/>
            <a:pathLst>
              <a:path w="21600" h="21483" extrusionOk="0">
                <a:moveTo>
                  <a:pt x="21600" y="9"/>
                </a:moveTo>
                <a:cubicBezTo>
                  <a:pt x="17681" y="-117"/>
                  <a:pt x="13715" y="1202"/>
                  <a:pt x="10083" y="3964"/>
                </a:cubicBezTo>
                <a:cubicBezTo>
                  <a:pt x="4874" y="8046"/>
                  <a:pt x="1434" y="14388"/>
                  <a:pt x="0" y="2148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5" name="Freeform: Shape 4"/>
          <p:cNvSpPr/>
          <p:nvPr/>
        </p:nvSpPr>
        <p:spPr>
          <a:xfrm>
            <a:off x="1715086" y="3750090"/>
            <a:ext cx="159106" cy="151073"/>
          </a:xfrm>
          <a:custGeom>
            <a:avLst/>
            <a:gdLst/>
            <a:ahLst/>
            <a:cxnLst>
              <a:cxn ang="0">
                <a:pos x="wd2" y="hd2"/>
              </a:cxn>
              <a:cxn ang="5400000">
                <a:pos x="wd2" y="hd2"/>
              </a:cxn>
              <a:cxn ang="10800000">
                <a:pos x="wd2" y="hd2"/>
              </a:cxn>
              <a:cxn ang="16200000">
                <a:pos x="wd2" y="hd2"/>
              </a:cxn>
            </a:cxnLst>
            <a:rect l="0" t="0" r="r" b="b"/>
            <a:pathLst>
              <a:path w="21600" h="21600" extrusionOk="0">
                <a:moveTo>
                  <a:pt x="21600" y="4086"/>
                </a:moveTo>
                <a:lnTo>
                  <a:pt x="7200" y="21600"/>
                </a:lnTo>
                <a:lnTo>
                  <a:pt x="0" y="0"/>
                </a:lnTo>
                <a:lnTo>
                  <a:pt x="21600" y="4086"/>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6" name="Freeform: Shape 5"/>
          <p:cNvSpPr/>
          <p:nvPr/>
        </p:nvSpPr>
        <p:spPr>
          <a:xfrm>
            <a:off x="2129027" y="1978597"/>
            <a:ext cx="1375202" cy="13752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17" name="Freeform: Shape 6"/>
          <p:cNvSpPr/>
          <p:nvPr/>
        </p:nvSpPr>
        <p:spPr>
          <a:xfrm>
            <a:off x="2190691" y="5417842"/>
            <a:ext cx="177394" cy="170505"/>
          </a:xfrm>
          <a:custGeom>
            <a:avLst/>
            <a:gdLst/>
            <a:ahLst/>
            <a:cxnLst>
              <a:cxn ang="0">
                <a:pos x="wd2" y="hd2"/>
              </a:cxn>
              <a:cxn ang="5400000">
                <a:pos x="wd2" y="hd2"/>
              </a:cxn>
              <a:cxn ang="10800000">
                <a:pos x="wd2" y="hd2"/>
              </a:cxn>
              <a:cxn ang="16200000">
                <a:pos x="wd2" y="hd2"/>
              </a:cxn>
            </a:cxnLst>
            <a:rect l="0" t="0" r="r" b="b"/>
            <a:pathLst>
              <a:path w="21600" h="21600" extrusionOk="0">
                <a:moveTo>
                  <a:pt x="0" y="4261"/>
                </a:moveTo>
                <a:lnTo>
                  <a:pt x="14259" y="21600"/>
                </a:lnTo>
                <a:lnTo>
                  <a:pt x="21600" y="0"/>
                </a:lnTo>
                <a:lnTo>
                  <a:pt x="0" y="4261"/>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8" name="Freeform: Shape 7"/>
          <p:cNvSpPr/>
          <p:nvPr/>
        </p:nvSpPr>
        <p:spPr>
          <a:xfrm>
            <a:off x="2324535" y="4915014"/>
            <a:ext cx="1762779" cy="680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384" y="12975"/>
                  <a:pt x="12748" y="21600"/>
                  <a:pt x="6344" y="21600"/>
                </a:cubicBezTo>
                <a:cubicBezTo>
                  <a:pt x="4102" y="21600"/>
                  <a:pt x="1977" y="20531"/>
                  <a:pt x="0" y="1862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9" name="Freeform: Shape 8"/>
          <p:cNvSpPr/>
          <p:nvPr/>
        </p:nvSpPr>
        <p:spPr>
          <a:xfrm>
            <a:off x="3547502" y="3250774"/>
            <a:ext cx="409669" cy="1363796"/>
          </a:xfrm>
          <a:custGeom>
            <a:avLst/>
            <a:gdLst/>
            <a:ahLst/>
            <a:cxnLst>
              <a:cxn ang="0">
                <a:pos x="wd2" y="hd2"/>
              </a:cxn>
              <a:cxn ang="5400000">
                <a:pos x="wd2" y="hd2"/>
              </a:cxn>
              <a:cxn ang="10800000">
                <a:pos x="wd2" y="hd2"/>
              </a:cxn>
              <a:cxn ang="16200000">
                <a:pos x="wd2" y="hd2"/>
              </a:cxn>
            </a:cxnLst>
            <a:rect l="0" t="0" r="r" b="b"/>
            <a:pathLst>
              <a:path w="19442" h="21600" extrusionOk="0">
                <a:moveTo>
                  <a:pt x="13714" y="21600"/>
                </a:moveTo>
                <a:cubicBezTo>
                  <a:pt x="21600" y="16448"/>
                  <a:pt x="21600" y="10113"/>
                  <a:pt x="12114" y="4732"/>
                </a:cubicBezTo>
                <a:cubicBezTo>
                  <a:pt x="8800" y="2900"/>
                  <a:pt x="4686" y="1298"/>
                  <a:pt x="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0" name="Freeform: Shape 9"/>
          <p:cNvSpPr/>
          <p:nvPr/>
        </p:nvSpPr>
        <p:spPr>
          <a:xfrm>
            <a:off x="3493387" y="3202833"/>
            <a:ext cx="156803" cy="1509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4816"/>
                </a:lnTo>
                <a:lnTo>
                  <a:pt x="7013" y="21600"/>
                </a:lnTo>
                <a:lnTo>
                  <a:pt x="0" y="0"/>
                </a:lnTo>
                <a:close/>
              </a:path>
            </a:pathLst>
          </a:custGeom>
          <a:solidFill>
            <a:schemeClr val="accent1"/>
          </a:solidFill>
          <a:ln>
            <a:noFill/>
            <a:round/>
          </a:ln>
        </p:spPr>
        <p:txBody>
          <a:bodyPr anchor="ctr"/>
          <a:lstStyle/>
          <a:p>
            <a:pPr algn="ctr"/>
            <a:endParaRPr>
              <a:solidFill>
                <a:schemeClr val="accent1"/>
              </a:solidFill>
              <a:latin typeface="+mn-ea"/>
              <a:cs typeface="+mn-ea"/>
              <a:sym typeface="+mn-lt"/>
            </a:endParaRPr>
          </a:p>
        </p:txBody>
      </p:sp>
      <p:sp>
        <p:nvSpPr>
          <p:cNvPr id="21" name="Freeform: Shape 10"/>
          <p:cNvSpPr/>
          <p:nvPr/>
        </p:nvSpPr>
        <p:spPr>
          <a:xfrm>
            <a:off x="345848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26" name="Freeform: Shape 11"/>
          <p:cNvSpPr/>
          <p:nvPr/>
        </p:nvSpPr>
        <p:spPr>
          <a:xfrm>
            <a:off x="1361282" y="3077578"/>
            <a:ext cx="428734" cy="1810756"/>
          </a:xfrm>
          <a:custGeom>
            <a:avLst/>
            <a:gdLst/>
            <a:ahLst/>
            <a:cxnLst>
              <a:cxn ang="0">
                <a:pos x="wd2" y="hd2"/>
              </a:cxn>
              <a:cxn ang="5400000">
                <a:pos x="wd2" y="hd2"/>
              </a:cxn>
              <a:cxn ang="10800000">
                <a:pos x="wd2" y="hd2"/>
              </a:cxn>
              <a:cxn ang="16200000">
                <a:pos x="wd2" y="hd2"/>
              </a:cxn>
            </a:cxnLst>
            <a:rect l="0" t="0" r="r" b="b"/>
            <a:pathLst>
              <a:path w="21600" h="21600" extrusionOk="0">
                <a:moveTo>
                  <a:pt x="11043" y="21600"/>
                </a:moveTo>
                <a:cubicBezTo>
                  <a:pt x="4004" y="18929"/>
                  <a:pt x="0" y="15769"/>
                  <a:pt x="0" y="12380"/>
                </a:cubicBezTo>
                <a:cubicBezTo>
                  <a:pt x="0" y="7554"/>
                  <a:pt x="8252" y="3188"/>
                  <a:pt x="2160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9" name="Freeform: Shape 12"/>
          <p:cNvSpPr/>
          <p:nvPr/>
        </p:nvSpPr>
        <p:spPr>
          <a:xfrm>
            <a:off x="1689197" y="3032311"/>
            <a:ext cx="155811" cy="1519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929"/>
                </a:lnTo>
                <a:lnTo>
                  <a:pt x="14965" y="21600"/>
                </a:lnTo>
                <a:lnTo>
                  <a:pt x="21600" y="0"/>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30" name="Freeform: Shape 13"/>
          <p:cNvSpPr/>
          <p:nvPr/>
        </p:nvSpPr>
        <p:spPr>
          <a:xfrm>
            <a:off x="1891408" y="4676051"/>
            <a:ext cx="1314349" cy="546990"/>
          </a:xfrm>
          <a:custGeom>
            <a:avLst/>
            <a:gdLst/>
            <a:ahLst/>
            <a:cxnLst>
              <a:cxn ang="0">
                <a:pos x="wd2" y="hd2"/>
              </a:cxn>
              <a:cxn ang="5400000">
                <a:pos x="wd2" y="hd2"/>
              </a:cxn>
              <a:cxn ang="10800000">
                <a:pos x="wd2" y="hd2"/>
              </a:cxn>
              <a:cxn ang="16200000">
                <a:pos x="wd2" y="hd2"/>
              </a:cxn>
            </a:cxnLst>
            <a:rect l="0" t="0" r="r" b="b"/>
            <a:pathLst>
              <a:path w="21600" h="18027" extrusionOk="0">
                <a:moveTo>
                  <a:pt x="0" y="0"/>
                </a:moveTo>
                <a:cubicBezTo>
                  <a:pt x="4470" y="15247"/>
                  <a:pt x="13609" y="21600"/>
                  <a:pt x="21600" y="16041"/>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40" name="Freeform: Shape 14"/>
          <p:cNvSpPr/>
          <p:nvPr/>
        </p:nvSpPr>
        <p:spPr>
          <a:xfrm>
            <a:off x="3150737" y="5096814"/>
            <a:ext cx="155888" cy="151876"/>
          </a:xfrm>
          <a:custGeom>
            <a:avLst/>
            <a:gdLst/>
            <a:ahLst/>
            <a:cxnLst>
              <a:cxn ang="0">
                <a:pos x="wd2" y="hd2"/>
              </a:cxn>
              <a:cxn ang="5400000">
                <a:pos x="wd2" y="hd2"/>
              </a:cxn>
              <a:cxn ang="10800000">
                <a:pos x="wd2" y="hd2"/>
              </a:cxn>
              <a:cxn ang="16200000">
                <a:pos x="wd2" y="hd2"/>
              </a:cxn>
            </a:cxnLst>
            <a:rect l="0" t="0" r="r" b="b"/>
            <a:pathLst>
              <a:path w="21600" h="21600" extrusionOk="0">
                <a:moveTo>
                  <a:pt x="21600" y="4204"/>
                </a:moveTo>
                <a:lnTo>
                  <a:pt x="7341" y="21600"/>
                </a:lnTo>
                <a:lnTo>
                  <a:pt x="0" y="0"/>
                </a:lnTo>
                <a:lnTo>
                  <a:pt x="21600" y="4204"/>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41" name="Freeform: Shape 15"/>
          <p:cNvSpPr/>
          <p:nvPr/>
        </p:nvSpPr>
        <p:spPr>
          <a:xfrm>
            <a:off x="89369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42" name="Freeform: Shape 56"/>
          <p:cNvSpPr/>
          <p:nvPr/>
        </p:nvSpPr>
        <p:spPr bwMode="auto">
          <a:xfrm>
            <a:off x="3886868" y="4608140"/>
            <a:ext cx="518429" cy="519637"/>
          </a:xfrm>
          <a:custGeom>
            <a:avLst/>
            <a:gdLst>
              <a:gd name="T0" fmla="*/ 103 w 181"/>
              <a:gd name="T1" fmla="*/ 23 h 181"/>
              <a:gd name="T2" fmla="*/ 23 w 181"/>
              <a:gd name="T3" fmla="*/ 23 h 181"/>
              <a:gd name="T4" fmla="*/ 23 w 181"/>
              <a:gd name="T5" fmla="*/ 103 h 181"/>
              <a:gd name="T6" fmla="*/ 95 w 181"/>
              <a:gd name="T7" fmla="*/ 110 h 181"/>
              <a:gd name="T8" fmla="*/ 97 w 181"/>
              <a:gd name="T9" fmla="*/ 113 h 181"/>
              <a:gd name="T10" fmla="*/ 97 w 181"/>
              <a:gd name="T11" fmla="*/ 114 h 181"/>
              <a:gd name="T12" fmla="*/ 97 w 181"/>
              <a:gd name="T13" fmla="*/ 122 h 181"/>
              <a:gd name="T14" fmla="*/ 153 w 181"/>
              <a:gd name="T15" fmla="*/ 178 h 181"/>
              <a:gd name="T16" fmla="*/ 161 w 181"/>
              <a:gd name="T17" fmla="*/ 178 h 181"/>
              <a:gd name="T18" fmla="*/ 162 w 181"/>
              <a:gd name="T19" fmla="*/ 178 h 181"/>
              <a:gd name="T20" fmla="*/ 162 w 181"/>
              <a:gd name="T21" fmla="*/ 178 h 181"/>
              <a:gd name="T22" fmla="*/ 168 w 181"/>
              <a:gd name="T23" fmla="*/ 178 h 181"/>
              <a:gd name="T24" fmla="*/ 178 w 181"/>
              <a:gd name="T25" fmla="*/ 168 h 181"/>
              <a:gd name="T26" fmla="*/ 178 w 181"/>
              <a:gd name="T27" fmla="*/ 163 h 181"/>
              <a:gd name="T28" fmla="*/ 178 w 181"/>
              <a:gd name="T29" fmla="*/ 162 h 181"/>
              <a:gd name="T30" fmla="*/ 178 w 181"/>
              <a:gd name="T31" fmla="*/ 161 h 181"/>
              <a:gd name="T32" fmla="*/ 178 w 181"/>
              <a:gd name="T33" fmla="*/ 153 h 181"/>
              <a:gd name="T34" fmla="*/ 122 w 181"/>
              <a:gd name="T35" fmla="*/ 97 h 181"/>
              <a:gd name="T36" fmla="*/ 113 w 181"/>
              <a:gd name="T37" fmla="*/ 97 h 181"/>
              <a:gd name="T38" fmla="*/ 113 w 181"/>
              <a:gd name="T39" fmla="*/ 97 h 181"/>
              <a:gd name="T40" fmla="*/ 110 w 181"/>
              <a:gd name="T41" fmla="*/ 95 h 181"/>
              <a:gd name="T42" fmla="*/ 103 w 181"/>
              <a:gd name="T43" fmla="*/ 23 h 181"/>
              <a:gd name="T44" fmla="*/ 35 w 181"/>
              <a:gd name="T45" fmla="*/ 35 h 181"/>
              <a:gd name="T46" fmla="*/ 91 w 181"/>
              <a:gd name="T47" fmla="*/ 35 h 181"/>
              <a:gd name="T48" fmla="*/ 91 w 181"/>
              <a:gd name="T49" fmla="*/ 91 h 181"/>
              <a:gd name="T50" fmla="*/ 35 w 181"/>
              <a:gd name="T51" fmla="*/ 92 h 181"/>
              <a:gd name="T52" fmla="*/ 35 w 181"/>
              <a:gd name="T53" fmla="*/ 3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1" h="181">
                <a:moveTo>
                  <a:pt x="103" y="23"/>
                </a:moveTo>
                <a:cubicBezTo>
                  <a:pt x="81" y="0"/>
                  <a:pt x="45" y="0"/>
                  <a:pt x="23" y="23"/>
                </a:cubicBezTo>
                <a:cubicBezTo>
                  <a:pt x="0" y="45"/>
                  <a:pt x="0" y="81"/>
                  <a:pt x="23" y="103"/>
                </a:cubicBezTo>
                <a:cubicBezTo>
                  <a:pt x="42" y="123"/>
                  <a:pt x="72" y="125"/>
                  <a:pt x="95" y="110"/>
                </a:cubicBezTo>
                <a:cubicBezTo>
                  <a:pt x="97" y="113"/>
                  <a:pt x="97" y="113"/>
                  <a:pt x="97" y="113"/>
                </a:cubicBezTo>
                <a:cubicBezTo>
                  <a:pt x="97" y="114"/>
                  <a:pt x="97" y="114"/>
                  <a:pt x="97" y="114"/>
                </a:cubicBezTo>
                <a:cubicBezTo>
                  <a:pt x="94" y="116"/>
                  <a:pt x="94" y="120"/>
                  <a:pt x="97" y="122"/>
                </a:cubicBezTo>
                <a:cubicBezTo>
                  <a:pt x="153" y="178"/>
                  <a:pt x="153" y="178"/>
                  <a:pt x="153" y="178"/>
                </a:cubicBezTo>
                <a:cubicBezTo>
                  <a:pt x="155" y="181"/>
                  <a:pt x="159" y="181"/>
                  <a:pt x="161" y="178"/>
                </a:cubicBezTo>
                <a:cubicBezTo>
                  <a:pt x="162" y="178"/>
                  <a:pt x="162" y="178"/>
                  <a:pt x="162" y="178"/>
                </a:cubicBezTo>
                <a:cubicBezTo>
                  <a:pt x="162" y="178"/>
                  <a:pt x="162" y="178"/>
                  <a:pt x="162" y="178"/>
                </a:cubicBezTo>
                <a:cubicBezTo>
                  <a:pt x="164" y="180"/>
                  <a:pt x="166" y="180"/>
                  <a:pt x="168" y="178"/>
                </a:cubicBezTo>
                <a:cubicBezTo>
                  <a:pt x="178" y="168"/>
                  <a:pt x="178" y="168"/>
                  <a:pt x="178" y="168"/>
                </a:cubicBezTo>
                <a:cubicBezTo>
                  <a:pt x="180" y="166"/>
                  <a:pt x="180" y="164"/>
                  <a:pt x="178" y="163"/>
                </a:cubicBezTo>
                <a:cubicBezTo>
                  <a:pt x="178" y="162"/>
                  <a:pt x="178" y="162"/>
                  <a:pt x="178" y="162"/>
                </a:cubicBezTo>
                <a:cubicBezTo>
                  <a:pt x="178" y="161"/>
                  <a:pt x="178" y="161"/>
                  <a:pt x="178" y="161"/>
                </a:cubicBezTo>
                <a:cubicBezTo>
                  <a:pt x="181" y="159"/>
                  <a:pt x="181" y="155"/>
                  <a:pt x="178" y="153"/>
                </a:cubicBezTo>
                <a:cubicBezTo>
                  <a:pt x="122" y="97"/>
                  <a:pt x="122" y="97"/>
                  <a:pt x="122" y="97"/>
                </a:cubicBezTo>
                <a:cubicBezTo>
                  <a:pt x="120" y="94"/>
                  <a:pt x="116" y="94"/>
                  <a:pt x="113" y="97"/>
                </a:cubicBezTo>
                <a:cubicBezTo>
                  <a:pt x="113" y="97"/>
                  <a:pt x="113" y="97"/>
                  <a:pt x="113" y="97"/>
                </a:cubicBezTo>
                <a:cubicBezTo>
                  <a:pt x="110" y="95"/>
                  <a:pt x="110" y="95"/>
                  <a:pt x="110" y="95"/>
                </a:cubicBezTo>
                <a:cubicBezTo>
                  <a:pt x="125" y="73"/>
                  <a:pt x="123" y="42"/>
                  <a:pt x="103" y="23"/>
                </a:cubicBezTo>
                <a:moveTo>
                  <a:pt x="35" y="35"/>
                </a:moveTo>
                <a:cubicBezTo>
                  <a:pt x="50" y="19"/>
                  <a:pt x="76" y="19"/>
                  <a:pt x="91" y="35"/>
                </a:cubicBezTo>
                <a:cubicBezTo>
                  <a:pt x="107" y="50"/>
                  <a:pt x="107" y="76"/>
                  <a:pt x="91" y="91"/>
                </a:cubicBezTo>
                <a:cubicBezTo>
                  <a:pt x="76" y="107"/>
                  <a:pt x="50" y="107"/>
                  <a:pt x="35" y="92"/>
                </a:cubicBezTo>
                <a:cubicBezTo>
                  <a:pt x="19" y="76"/>
                  <a:pt x="19" y="50"/>
                  <a:pt x="35" y="35"/>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3" name="Freeform: Shape 57"/>
          <p:cNvSpPr/>
          <p:nvPr/>
        </p:nvSpPr>
        <p:spPr bwMode="auto">
          <a:xfrm>
            <a:off x="2564266" y="2414373"/>
            <a:ext cx="504723" cy="503652"/>
          </a:xfrm>
          <a:custGeom>
            <a:avLst/>
            <a:gdLst>
              <a:gd name="T0" fmla="*/ 0 w 199"/>
              <a:gd name="T1" fmla="*/ 99 h 198"/>
              <a:gd name="T2" fmla="*/ 199 w 199"/>
              <a:gd name="T3" fmla="*/ 99 h 198"/>
              <a:gd name="T4" fmla="*/ 112 w 199"/>
              <a:gd name="T5" fmla="*/ 185 h 198"/>
              <a:gd name="T6" fmla="*/ 104 w 199"/>
              <a:gd name="T7" fmla="*/ 145 h 198"/>
              <a:gd name="T8" fmla="*/ 112 w 199"/>
              <a:gd name="T9" fmla="*/ 185 h 198"/>
              <a:gd name="T10" fmla="*/ 96 w 199"/>
              <a:gd name="T11" fmla="*/ 145 h 198"/>
              <a:gd name="T12" fmla="*/ 87 w 199"/>
              <a:gd name="T13" fmla="*/ 185 h 198"/>
              <a:gd name="T14" fmla="*/ 87 w 199"/>
              <a:gd name="T15" fmla="*/ 13 h 198"/>
              <a:gd name="T16" fmla="*/ 96 w 199"/>
              <a:gd name="T17" fmla="*/ 53 h 198"/>
              <a:gd name="T18" fmla="*/ 87 w 199"/>
              <a:gd name="T19" fmla="*/ 13 h 198"/>
              <a:gd name="T20" fmla="*/ 104 w 199"/>
              <a:gd name="T21" fmla="*/ 53 h 198"/>
              <a:gd name="T22" fmla="*/ 112 w 199"/>
              <a:gd name="T23" fmla="*/ 13 h 198"/>
              <a:gd name="T24" fmla="*/ 104 w 199"/>
              <a:gd name="T25" fmla="*/ 61 h 198"/>
              <a:gd name="T26" fmla="*/ 149 w 199"/>
              <a:gd name="T27" fmla="*/ 95 h 198"/>
              <a:gd name="T28" fmla="*/ 104 w 199"/>
              <a:gd name="T29" fmla="*/ 61 h 198"/>
              <a:gd name="T30" fmla="*/ 96 w 199"/>
              <a:gd name="T31" fmla="*/ 95 h 198"/>
              <a:gd name="T32" fmla="*/ 57 w 199"/>
              <a:gd name="T33" fmla="*/ 55 h 198"/>
              <a:gd name="T34" fmla="*/ 42 w 199"/>
              <a:gd name="T35" fmla="*/ 95 h 198"/>
              <a:gd name="T36" fmla="*/ 31 w 199"/>
              <a:gd name="T37" fmla="*/ 45 h 198"/>
              <a:gd name="T38" fmla="*/ 42 w 199"/>
              <a:gd name="T39" fmla="*/ 95 h 198"/>
              <a:gd name="T40" fmla="*/ 49 w 199"/>
              <a:gd name="T41" fmla="*/ 145 h 198"/>
              <a:gd name="T42" fmla="*/ 13 w 199"/>
              <a:gd name="T43" fmla="*/ 103 h 198"/>
              <a:gd name="T44" fmla="*/ 50 w 199"/>
              <a:gd name="T45" fmla="*/ 103 h 198"/>
              <a:gd name="T46" fmla="*/ 96 w 199"/>
              <a:gd name="T47" fmla="*/ 137 h 198"/>
              <a:gd name="T48" fmla="*/ 50 w 199"/>
              <a:gd name="T49" fmla="*/ 103 h 198"/>
              <a:gd name="T50" fmla="*/ 104 w 199"/>
              <a:gd name="T51" fmla="*/ 103 h 198"/>
              <a:gd name="T52" fmla="*/ 143 w 199"/>
              <a:gd name="T53" fmla="*/ 142 h 198"/>
              <a:gd name="T54" fmla="*/ 157 w 199"/>
              <a:gd name="T55" fmla="*/ 103 h 198"/>
              <a:gd name="T56" fmla="*/ 168 w 199"/>
              <a:gd name="T57" fmla="*/ 153 h 198"/>
              <a:gd name="T58" fmla="*/ 157 w 199"/>
              <a:gd name="T59" fmla="*/ 103 h 198"/>
              <a:gd name="T60" fmla="*/ 150 w 199"/>
              <a:gd name="T61" fmla="*/ 53 h 198"/>
              <a:gd name="T62" fmla="*/ 187 w 199"/>
              <a:gd name="T63" fmla="*/ 95 h 198"/>
              <a:gd name="T64" fmla="*/ 162 w 199"/>
              <a:gd name="T65" fmla="*/ 39 h 198"/>
              <a:gd name="T66" fmla="*/ 131 w 199"/>
              <a:gd name="T67" fmla="*/ 18 h 198"/>
              <a:gd name="T68" fmla="*/ 68 w 199"/>
              <a:gd name="T69" fmla="*/ 18 h 198"/>
              <a:gd name="T70" fmla="*/ 37 w 199"/>
              <a:gd name="T71" fmla="*/ 39 h 198"/>
              <a:gd name="T72" fmla="*/ 37 w 199"/>
              <a:gd name="T73" fmla="*/ 159 h 198"/>
              <a:gd name="T74" fmla="*/ 68 w 199"/>
              <a:gd name="T75" fmla="*/ 180 h 198"/>
              <a:gd name="T76" fmla="*/ 131 w 199"/>
              <a:gd name="T77" fmla="*/ 180 h 198"/>
              <a:gd name="T78" fmla="*/ 162 w 199"/>
              <a:gd name="T79" fmla="*/ 15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9" h="198">
                <a:moveTo>
                  <a:pt x="100" y="0"/>
                </a:moveTo>
                <a:cubicBezTo>
                  <a:pt x="45" y="0"/>
                  <a:pt x="0" y="44"/>
                  <a:pt x="0" y="99"/>
                </a:cubicBezTo>
                <a:cubicBezTo>
                  <a:pt x="0" y="153"/>
                  <a:pt x="45" y="198"/>
                  <a:pt x="100" y="198"/>
                </a:cubicBezTo>
                <a:cubicBezTo>
                  <a:pt x="154" y="198"/>
                  <a:pt x="199" y="153"/>
                  <a:pt x="199" y="99"/>
                </a:cubicBezTo>
                <a:cubicBezTo>
                  <a:pt x="199" y="44"/>
                  <a:pt x="154" y="0"/>
                  <a:pt x="100" y="0"/>
                </a:cubicBezTo>
                <a:moveTo>
                  <a:pt x="112" y="185"/>
                </a:moveTo>
                <a:cubicBezTo>
                  <a:pt x="109" y="185"/>
                  <a:pt x="106" y="186"/>
                  <a:pt x="104" y="186"/>
                </a:cubicBezTo>
                <a:cubicBezTo>
                  <a:pt x="104" y="145"/>
                  <a:pt x="104" y="145"/>
                  <a:pt x="104" y="145"/>
                </a:cubicBezTo>
                <a:cubicBezTo>
                  <a:pt x="116" y="145"/>
                  <a:pt x="129" y="147"/>
                  <a:pt x="140" y="150"/>
                </a:cubicBezTo>
                <a:cubicBezTo>
                  <a:pt x="133" y="167"/>
                  <a:pt x="123" y="180"/>
                  <a:pt x="112" y="185"/>
                </a:cubicBezTo>
                <a:moveTo>
                  <a:pt x="59" y="150"/>
                </a:moveTo>
                <a:cubicBezTo>
                  <a:pt x="71" y="147"/>
                  <a:pt x="83" y="145"/>
                  <a:pt x="96" y="145"/>
                </a:cubicBezTo>
                <a:cubicBezTo>
                  <a:pt x="96" y="186"/>
                  <a:pt x="96" y="186"/>
                  <a:pt x="96" y="186"/>
                </a:cubicBezTo>
                <a:cubicBezTo>
                  <a:pt x="93" y="186"/>
                  <a:pt x="90" y="185"/>
                  <a:pt x="87" y="185"/>
                </a:cubicBezTo>
                <a:cubicBezTo>
                  <a:pt x="76" y="180"/>
                  <a:pt x="66" y="167"/>
                  <a:pt x="59" y="150"/>
                </a:cubicBezTo>
                <a:moveTo>
                  <a:pt x="87" y="13"/>
                </a:moveTo>
                <a:cubicBezTo>
                  <a:pt x="90" y="12"/>
                  <a:pt x="93" y="12"/>
                  <a:pt x="96" y="12"/>
                </a:cubicBezTo>
                <a:cubicBezTo>
                  <a:pt x="96" y="53"/>
                  <a:pt x="96" y="53"/>
                  <a:pt x="96" y="53"/>
                </a:cubicBezTo>
                <a:cubicBezTo>
                  <a:pt x="83" y="53"/>
                  <a:pt x="71" y="51"/>
                  <a:pt x="59" y="48"/>
                </a:cubicBezTo>
                <a:cubicBezTo>
                  <a:pt x="66" y="31"/>
                  <a:pt x="76" y="18"/>
                  <a:pt x="87" y="13"/>
                </a:cubicBezTo>
                <a:moveTo>
                  <a:pt x="140" y="48"/>
                </a:moveTo>
                <a:cubicBezTo>
                  <a:pt x="129" y="51"/>
                  <a:pt x="116" y="53"/>
                  <a:pt x="104" y="53"/>
                </a:cubicBezTo>
                <a:cubicBezTo>
                  <a:pt x="104" y="12"/>
                  <a:pt x="104" y="12"/>
                  <a:pt x="104" y="12"/>
                </a:cubicBezTo>
                <a:cubicBezTo>
                  <a:pt x="106" y="12"/>
                  <a:pt x="109" y="12"/>
                  <a:pt x="112" y="13"/>
                </a:cubicBezTo>
                <a:cubicBezTo>
                  <a:pt x="123" y="18"/>
                  <a:pt x="133" y="31"/>
                  <a:pt x="140" y="48"/>
                </a:cubicBezTo>
                <a:moveTo>
                  <a:pt x="104" y="61"/>
                </a:moveTo>
                <a:cubicBezTo>
                  <a:pt x="117" y="61"/>
                  <a:pt x="130" y="59"/>
                  <a:pt x="143" y="55"/>
                </a:cubicBezTo>
                <a:cubicBezTo>
                  <a:pt x="146" y="67"/>
                  <a:pt x="148" y="81"/>
                  <a:pt x="149" y="95"/>
                </a:cubicBezTo>
                <a:cubicBezTo>
                  <a:pt x="104" y="95"/>
                  <a:pt x="104" y="95"/>
                  <a:pt x="104" y="95"/>
                </a:cubicBezTo>
                <a:lnTo>
                  <a:pt x="104" y="61"/>
                </a:lnTo>
                <a:close/>
                <a:moveTo>
                  <a:pt x="96" y="61"/>
                </a:moveTo>
                <a:cubicBezTo>
                  <a:pt x="96" y="95"/>
                  <a:pt x="96" y="95"/>
                  <a:pt x="96" y="95"/>
                </a:cubicBezTo>
                <a:cubicBezTo>
                  <a:pt x="50" y="95"/>
                  <a:pt x="50" y="95"/>
                  <a:pt x="50" y="95"/>
                </a:cubicBezTo>
                <a:cubicBezTo>
                  <a:pt x="51" y="81"/>
                  <a:pt x="53" y="67"/>
                  <a:pt x="57" y="55"/>
                </a:cubicBezTo>
                <a:cubicBezTo>
                  <a:pt x="69" y="59"/>
                  <a:pt x="82" y="61"/>
                  <a:pt x="96" y="61"/>
                </a:cubicBezTo>
                <a:moveTo>
                  <a:pt x="42" y="95"/>
                </a:moveTo>
                <a:cubicBezTo>
                  <a:pt x="13" y="95"/>
                  <a:pt x="13" y="95"/>
                  <a:pt x="13" y="95"/>
                </a:cubicBezTo>
                <a:cubicBezTo>
                  <a:pt x="13" y="76"/>
                  <a:pt x="20" y="59"/>
                  <a:pt x="31" y="45"/>
                </a:cubicBezTo>
                <a:cubicBezTo>
                  <a:pt x="37" y="48"/>
                  <a:pt x="43" y="51"/>
                  <a:pt x="49" y="53"/>
                </a:cubicBezTo>
                <a:cubicBezTo>
                  <a:pt x="45" y="65"/>
                  <a:pt x="43" y="80"/>
                  <a:pt x="42" y="95"/>
                </a:cubicBezTo>
                <a:moveTo>
                  <a:pt x="42" y="103"/>
                </a:moveTo>
                <a:cubicBezTo>
                  <a:pt x="43" y="118"/>
                  <a:pt x="45" y="132"/>
                  <a:pt x="49" y="145"/>
                </a:cubicBezTo>
                <a:cubicBezTo>
                  <a:pt x="43" y="147"/>
                  <a:pt x="37" y="150"/>
                  <a:pt x="31" y="153"/>
                </a:cubicBezTo>
                <a:cubicBezTo>
                  <a:pt x="20" y="139"/>
                  <a:pt x="13" y="122"/>
                  <a:pt x="13" y="103"/>
                </a:cubicBezTo>
                <a:lnTo>
                  <a:pt x="42" y="103"/>
                </a:lnTo>
                <a:close/>
                <a:moveTo>
                  <a:pt x="50" y="103"/>
                </a:moveTo>
                <a:cubicBezTo>
                  <a:pt x="96" y="103"/>
                  <a:pt x="96" y="103"/>
                  <a:pt x="96" y="103"/>
                </a:cubicBezTo>
                <a:cubicBezTo>
                  <a:pt x="96" y="137"/>
                  <a:pt x="96" y="137"/>
                  <a:pt x="96" y="137"/>
                </a:cubicBezTo>
                <a:cubicBezTo>
                  <a:pt x="82" y="137"/>
                  <a:pt x="69" y="139"/>
                  <a:pt x="57" y="142"/>
                </a:cubicBezTo>
                <a:cubicBezTo>
                  <a:pt x="53" y="131"/>
                  <a:pt x="51" y="117"/>
                  <a:pt x="50" y="103"/>
                </a:cubicBezTo>
                <a:moveTo>
                  <a:pt x="104" y="137"/>
                </a:moveTo>
                <a:cubicBezTo>
                  <a:pt x="104" y="103"/>
                  <a:pt x="104" y="103"/>
                  <a:pt x="104" y="103"/>
                </a:cubicBezTo>
                <a:cubicBezTo>
                  <a:pt x="149" y="103"/>
                  <a:pt x="149" y="103"/>
                  <a:pt x="149" y="103"/>
                </a:cubicBezTo>
                <a:cubicBezTo>
                  <a:pt x="148" y="117"/>
                  <a:pt x="146" y="131"/>
                  <a:pt x="143" y="142"/>
                </a:cubicBezTo>
                <a:cubicBezTo>
                  <a:pt x="130" y="139"/>
                  <a:pt x="117" y="137"/>
                  <a:pt x="104" y="137"/>
                </a:cubicBezTo>
                <a:moveTo>
                  <a:pt x="157" y="103"/>
                </a:moveTo>
                <a:cubicBezTo>
                  <a:pt x="187" y="103"/>
                  <a:pt x="187" y="103"/>
                  <a:pt x="187" y="103"/>
                </a:cubicBezTo>
                <a:cubicBezTo>
                  <a:pt x="186" y="122"/>
                  <a:pt x="179" y="139"/>
                  <a:pt x="168" y="153"/>
                </a:cubicBezTo>
                <a:cubicBezTo>
                  <a:pt x="162" y="150"/>
                  <a:pt x="156" y="147"/>
                  <a:pt x="150" y="145"/>
                </a:cubicBezTo>
                <a:cubicBezTo>
                  <a:pt x="154" y="132"/>
                  <a:pt x="156" y="118"/>
                  <a:pt x="157" y="103"/>
                </a:cubicBezTo>
                <a:moveTo>
                  <a:pt x="157" y="95"/>
                </a:moveTo>
                <a:cubicBezTo>
                  <a:pt x="156" y="80"/>
                  <a:pt x="154" y="65"/>
                  <a:pt x="150" y="53"/>
                </a:cubicBezTo>
                <a:cubicBezTo>
                  <a:pt x="156" y="51"/>
                  <a:pt x="162" y="48"/>
                  <a:pt x="168" y="45"/>
                </a:cubicBezTo>
                <a:cubicBezTo>
                  <a:pt x="179" y="59"/>
                  <a:pt x="186" y="76"/>
                  <a:pt x="187" y="95"/>
                </a:cubicBezTo>
                <a:lnTo>
                  <a:pt x="157" y="95"/>
                </a:lnTo>
                <a:close/>
                <a:moveTo>
                  <a:pt x="162" y="39"/>
                </a:moveTo>
                <a:cubicBezTo>
                  <a:pt x="158" y="41"/>
                  <a:pt x="153" y="43"/>
                  <a:pt x="147" y="45"/>
                </a:cubicBezTo>
                <a:cubicBezTo>
                  <a:pt x="143" y="34"/>
                  <a:pt x="137" y="25"/>
                  <a:pt x="131" y="18"/>
                </a:cubicBezTo>
                <a:cubicBezTo>
                  <a:pt x="143" y="22"/>
                  <a:pt x="154" y="29"/>
                  <a:pt x="162" y="39"/>
                </a:cubicBezTo>
                <a:moveTo>
                  <a:pt x="68" y="18"/>
                </a:moveTo>
                <a:cubicBezTo>
                  <a:pt x="62" y="25"/>
                  <a:pt x="56" y="34"/>
                  <a:pt x="52" y="45"/>
                </a:cubicBezTo>
                <a:cubicBezTo>
                  <a:pt x="46" y="43"/>
                  <a:pt x="41" y="41"/>
                  <a:pt x="37" y="39"/>
                </a:cubicBezTo>
                <a:cubicBezTo>
                  <a:pt x="46" y="29"/>
                  <a:pt x="56" y="22"/>
                  <a:pt x="68" y="18"/>
                </a:cubicBezTo>
                <a:moveTo>
                  <a:pt x="37" y="159"/>
                </a:moveTo>
                <a:cubicBezTo>
                  <a:pt x="41" y="157"/>
                  <a:pt x="46" y="154"/>
                  <a:pt x="52" y="152"/>
                </a:cubicBezTo>
                <a:cubicBezTo>
                  <a:pt x="56" y="163"/>
                  <a:pt x="62" y="173"/>
                  <a:pt x="68" y="180"/>
                </a:cubicBezTo>
                <a:cubicBezTo>
                  <a:pt x="56" y="175"/>
                  <a:pt x="46" y="168"/>
                  <a:pt x="37" y="159"/>
                </a:cubicBezTo>
                <a:moveTo>
                  <a:pt x="131" y="180"/>
                </a:moveTo>
                <a:cubicBezTo>
                  <a:pt x="137" y="173"/>
                  <a:pt x="143" y="163"/>
                  <a:pt x="147" y="152"/>
                </a:cubicBezTo>
                <a:cubicBezTo>
                  <a:pt x="153" y="154"/>
                  <a:pt x="158" y="157"/>
                  <a:pt x="162" y="159"/>
                </a:cubicBezTo>
                <a:cubicBezTo>
                  <a:pt x="154" y="168"/>
                  <a:pt x="143" y="175"/>
                  <a:pt x="131" y="180"/>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4" name="Freeform: Shape 58"/>
          <p:cNvSpPr/>
          <p:nvPr/>
        </p:nvSpPr>
        <p:spPr bwMode="auto">
          <a:xfrm>
            <a:off x="1322863" y="4621969"/>
            <a:ext cx="516854" cy="491982"/>
          </a:xfrm>
          <a:custGeom>
            <a:avLst/>
            <a:gdLst>
              <a:gd name="T0" fmla="*/ 43 w 202"/>
              <a:gd name="T1" fmla="*/ 118 h 192"/>
              <a:gd name="T2" fmla="*/ 29 w 202"/>
              <a:gd name="T3" fmla="*/ 88 h 192"/>
              <a:gd name="T4" fmla="*/ 69 w 202"/>
              <a:gd name="T5" fmla="*/ 77 h 192"/>
              <a:gd name="T6" fmla="*/ 49 w 202"/>
              <a:gd name="T7" fmla="*/ 145 h 192"/>
              <a:gd name="T8" fmla="*/ 49 w 202"/>
              <a:gd name="T9" fmla="*/ 47 h 192"/>
              <a:gd name="T10" fmla="*/ 49 w 202"/>
              <a:gd name="T11" fmla="*/ 145 h 192"/>
              <a:gd name="T12" fmla="*/ 86 w 202"/>
              <a:gd name="T13" fmla="*/ 96 h 192"/>
              <a:gd name="T14" fmla="*/ 12 w 202"/>
              <a:gd name="T15" fmla="*/ 96 h 192"/>
              <a:gd name="T16" fmla="*/ 177 w 202"/>
              <a:gd name="T17" fmla="*/ 76 h 192"/>
              <a:gd name="T18" fmla="*/ 102 w 202"/>
              <a:gd name="T19" fmla="*/ 84 h 192"/>
              <a:gd name="T20" fmla="*/ 177 w 202"/>
              <a:gd name="T21" fmla="*/ 76 h 192"/>
              <a:gd name="T22" fmla="*/ 94 w 202"/>
              <a:gd name="T23" fmla="*/ 51 h 192"/>
              <a:gd name="T24" fmla="*/ 153 w 202"/>
              <a:gd name="T25" fmla="*/ 59 h 192"/>
              <a:gd name="T26" fmla="*/ 202 w 202"/>
              <a:gd name="T27" fmla="*/ 49 h 192"/>
              <a:gd name="T28" fmla="*/ 192 w 202"/>
              <a:gd name="T29" fmla="*/ 192 h 192"/>
              <a:gd name="T30" fmla="*/ 45 w 202"/>
              <a:gd name="T31" fmla="*/ 182 h 192"/>
              <a:gd name="T32" fmla="*/ 49 w 202"/>
              <a:gd name="T33" fmla="*/ 151 h 192"/>
              <a:gd name="T34" fmla="*/ 57 w 202"/>
              <a:gd name="T35" fmla="*/ 180 h 192"/>
              <a:gd name="T36" fmla="*/ 190 w 202"/>
              <a:gd name="T37" fmla="*/ 55 h 192"/>
              <a:gd name="T38" fmla="*/ 147 w 202"/>
              <a:gd name="T39" fmla="*/ 39 h 192"/>
              <a:gd name="T40" fmla="*/ 57 w 202"/>
              <a:gd name="T41" fmla="*/ 12 h 192"/>
              <a:gd name="T42" fmla="*/ 49 w 202"/>
              <a:gd name="T43" fmla="*/ 41 h 192"/>
              <a:gd name="T44" fmla="*/ 45 w 202"/>
              <a:gd name="T45" fmla="*/ 10 h 192"/>
              <a:gd name="T46" fmla="*/ 153 w 202"/>
              <a:gd name="T47" fmla="*/ 0 h 192"/>
              <a:gd name="T48" fmla="*/ 157 w 202"/>
              <a:gd name="T49" fmla="*/ 1 h 192"/>
              <a:gd name="T50" fmla="*/ 202 w 202"/>
              <a:gd name="T51" fmla="*/ 49 h 192"/>
              <a:gd name="T52" fmla="*/ 182 w 202"/>
              <a:gd name="T53" fmla="*/ 43 h 192"/>
              <a:gd name="T54" fmla="*/ 159 w 202"/>
              <a:gd name="T55" fmla="*/ 39 h 192"/>
              <a:gd name="T56" fmla="*/ 182 w 202"/>
              <a:gd name="T57" fmla="*/ 43 h 192"/>
              <a:gd name="T58" fmla="*/ 137 w 202"/>
              <a:gd name="T59" fmla="*/ 158 h 192"/>
              <a:gd name="T60" fmla="*/ 70 w 202"/>
              <a:gd name="T61" fmla="*/ 150 h 192"/>
              <a:gd name="T62" fmla="*/ 177 w 202"/>
              <a:gd name="T63" fmla="*/ 101 h 192"/>
              <a:gd name="T64" fmla="*/ 102 w 202"/>
              <a:gd name="T65" fmla="*/ 109 h 192"/>
              <a:gd name="T66" fmla="*/ 177 w 202"/>
              <a:gd name="T67" fmla="*/ 101 h 192"/>
              <a:gd name="T68" fmla="*/ 95 w 202"/>
              <a:gd name="T69" fmla="*/ 125 h 192"/>
              <a:gd name="T70" fmla="*/ 177 w 202"/>
              <a:gd name="T71" fmla="*/ 13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2" h="192">
                <a:moveTo>
                  <a:pt x="78" y="87"/>
                </a:moveTo>
                <a:cubicBezTo>
                  <a:pt x="43" y="118"/>
                  <a:pt x="43" y="118"/>
                  <a:pt x="43" y="118"/>
                </a:cubicBezTo>
                <a:cubicBezTo>
                  <a:pt x="20" y="99"/>
                  <a:pt x="20" y="99"/>
                  <a:pt x="20" y="99"/>
                </a:cubicBezTo>
                <a:cubicBezTo>
                  <a:pt x="29" y="88"/>
                  <a:pt x="29" y="88"/>
                  <a:pt x="29" y="88"/>
                </a:cubicBezTo>
                <a:cubicBezTo>
                  <a:pt x="43" y="100"/>
                  <a:pt x="43" y="100"/>
                  <a:pt x="43" y="100"/>
                </a:cubicBezTo>
                <a:cubicBezTo>
                  <a:pt x="69" y="77"/>
                  <a:pt x="69" y="77"/>
                  <a:pt x="69" y="77"/>
                </a:cubicBezTo>
                <a:lnTo>
                  <a:pt x="78" y="87"/>
                </a:lnTo>
                <a:close/>
                <a:moveTo>
                  <a:pt x="49" y="145"/>
                </a:moveTo>
                <a:cubicBezTo>
                  <a:pt x="22" y="145"/>
                  <a:pt x="0" y="123"/>
                  <a:pt x="0" y="96"/>
                </a:cubicBezTo>
                <a:cubicBezTo>
                  <a:pt x="0" y="69"/>
                  <a:pt x="22" y="47"/>
                  <a:pt x="49" y="47"/>
                </a:cubicBezTo>
                <a:cubicBezTo>
                  <a:pt x="76" y="47"/>
                  <a:pt x="98" y="69"/>
                  <a:pt x="98" y="96"/>
                </a:cubicBezTo>
                <a:cubicBezTo>
                  <a:pt x="98" y="123"/>
                  <a:pt x="76" y="145"/>
                  <a:pt x="49" y="145"/>
                </a:cubicBezTo>
                <a:moveTo>
                  <a:pt x="49" y="133"/>
                </a:moveTo>
                <a:cubicBezTo>
                  <a:pt x="69" y="133"/>
                  <a:pt x="86" y="116"/>
                  <a:pt x="86" y="96"/>
                </a:cubicBezTo>
                <a:cubicBezTo>
                  <a:pt x="86" y="76"/>
                  <a:pt x="69" y="59"/>
                  <a:pt x="49" y="59"/>
                </a:cubicBezTo>
                <a:cubicBezTo>
                  <a:pt x="29" y="59"/>
                  <a:pt x="12" y="76"/>
                  <a:pt x="12" y="96"/>
                </a:cubicBezTo>
                <a:cubicBezTo>
                  <a:pt x="12" y="116"/>
                  <a:pt x="29" y="133"/>
                  <a:pt x="49" y="133"/>
                </a:cubicBezTo>
                <a:moveTo>
                  <a:pt x="177" y="76"/>
                </a:moveTo>
                <a:cubicBezTo>
                  <a:pt x="100" y="76"/>
                  <a:pt x="100" y="76"/>
                  <a:pt x="100" y="76"/>
                </a:cubicBezTo>
                <a:cubicBezTo>
                  <a:pt x="101" y="79"/>
                  <a:pt x="102" y="81"/>
                  <a:pt x="102" y="84"/>
                </a:cubicBezTo>
                <a:cubicBezTo>
                  <a:pt x="177" y="84"/>
                  <a:pt x="177" y="84"/>
                  <a:pt x="177" y="84"/>
                </a:cubicBezTo>
                <a:lnTo>
                  <a:pt x="177" y="76"/>
                </a:lnTo>
                <a:close/>
                <a:moveTo>
                  <a:pt x="144" y="51"/>
                </a:moveTo>
                <a:cubicBezTo>
                  <a:pt x="94" y="51"/>
                  <a:pt x="94" y="51"/>
                  <a:pt x="94" y="51"/>
                </a:cubicBezTo>
                <a:cubicBezTo>
                  <a:pt x="94" y="59"/>
                  <a:pt x="94" y="59"/>
                  <a:pt x="94" y="59"/>
                </a:cubicBezTo>
                <a:cubicBezTo>
                  <a:pt x="153" y="59"/>
                  <a:pt x="153" y="59"/>
                  <a:pt x="153" y="59"/>
                </a:cubicBezTo>
                <a:cubicBezTo>
                  <a:pt x="150" y="58"/>
                  <a:pt x="147" y="55"/>
                  <a:pt x="144" y="51"/>
                </a:cubicBezTo>
                <a:moveTo>
                  <a:pt x="202" y="49"/>
                </a:moveTo>
                <a:cubicBezTo>
                  <a:pt x="202" y="182"/>
                  <a:pt x="202" y="182"/>
                  <a:pt x="202" y="182"/>
                </a:cubicBezTo>
                <a:cubicBezTo>
                  <a:pt x="202" y="188"/>
                  <a:pt x="198" y="192"/>
                  <a:pt x="192" y="192"/>
                </a:cubicBezTo>
                <a:cubicBezTo>
                  <a:pt x="55" y="192"/>
                  <a:pt x="55" y="192"/>
                  <a:pt x="55" y="192"/>
                </a:cubicBezTo>
                <a:cubicBezTo>
                  <a:pt x="49" y="192"/>
                  <a:pt x="45" y="188"/>
                  <a:pt x="45" y="182"/>
                </a:cubicBezTo>
                <a:cubicBezTo>
                  <a:pt x="45" y="151"/>
                  <a:pt x="45" y="151"/>
                  <a:pt x="45" y="151"/>
                </a:cubicBezTo>
                <a:cubicBezTo>
                  <a:pt x="46" y="151"/>
                  <a:pt x="48" y="151"/>
                  <a:pt x="49" y="151"/>
                </a:cubicBezTo>
                <a:cubicBezTo>
                  <a:pt x="52" y="151"/>
                  <a:pt x="54" y="150"/>
                  <a:pt x="57" y="150"/>
                </a:cubicBezTo>
                <a:cubicBezTo>
                  <a:pt x="57" y="180"/>
                  <a:pt x="57" y="180"/>
                  <a:pt x="57" y="180"/>
                </a:cubicBezTo>
                <a:cubicBezTo>
                  <a:pt x="190" y="180"/>
                  <a:pt x="190" y="180"/>
                  <a:pt x="190" y="180"/>
                </a:cubicBezTo>
                <a:cubicBezTo>
                  <a:pt x="190" y="55"/>
                  <a:pt x="190" y="55"/>
                  <a:pt x="190" y="55"/>
                </a:cubicBezTo>
                <a:cubicBezTo>
                  <a:pt x="163" y="55"/>
                  <a:pt x="163" y="55"/>
                  <a:pt x="163" y="55"/>
                </a:cubicBezTo>
                <a:cubicBezTo>
                  <a:pt x="154" y="55"/>
                  <a:pt x="147" y="48"/>
                  <a:pt x="147" y="39"/>
                </a:cubicBezTo>
                <a:cubicBezTo>
                  <a:pt x="147" y="12"/>
                  <a:pt x="147" y="12"/>
                  <a:pt x="147" y="12"/>
                </a:cubicBezTo>
                <a:cubicBezTo>
                  <a:pt x="57" y="12"/>
                  <a:pt x="57" y="12"/>
                  <a:pt x="57" y="12"/>
                </a:cubicBezTo>
                <a:cubicBezTo>
                  <a:pt x="57" y="42"/>
                  <a:pt x="57" y="42"/>
                  <a:pt x="57" y="42"/>
                </a:cubicBezTo>
                <a:cubicBezTo>
                  <a:pt x="54" y="42"/>
                  <a:pt x="52" y="41"/>
                  <a:pt x="49" y="41"/>
                </a:cubicBezTo>
                <a:cubicBezTo>
                  <a:pt x="48" y="41"/>
                  <a:pt x="46" y="41"/>
                  <a:pt x="45" y="42"/>
                </a:cubicBezTo>
                <a:cubicBezTo>
                  <a:pt x="45" y="10"/>
                  <a:pt x="45" y="10"/>
                  <a:pt x="45" y="10"/>
                </a:cubicBezTo>
                <a:cubicBezTo>
                  <a:pt x="45" y="4"/>
                  <a:pt x="49" y="0"/>
                  <a:pt x="55" y="0"/>
                </a:cubicBezTo>
                <a:cubicBezTo>
                  <a:pt x="153" y="0"/>
                  <a:pt x="153" y="0"/>
                  <a:pt x="153" y="0"/>
                </a:cubicBezTo>
                <a:cubicBezTo>
                  <a:pt x="153" y="0"/>
                  <a:pt x="153" y="0"/>
                  <a:pt x="153" y="0"/>
                </a:cubicBezTo>
                <a:cubicBezTo>
                  <a:pt x="155" y="0"/>
                  <a:pt x="156" y="0"/>
                  <a:pt x="157" y="1"/>
                </a:cubicBezTo>
                <a:cubicBezTo>
                  <a:pt x="200" y="44"/>
                  <a:pt x="200" y="44"/>
                  <a:pt x="200" y="44"/>
                </a:cubicBezTo>
                <a:cubicBezTo>
                  <a:pt x="202" y="46"/>
                  <a:pt x="202" y="46"/>
                  <a:pt x="202" y="49"/>
                </a:cubicBezTo>
                <a:cubicBezTo>
                  <a:pt x="202" y="49"/>
                  <a:pt x="202" y="49"/>
                  <a:pt x="202" y="49"/>
                </a:cubicBezTo>
                <a:moveTo>
                  <a:pt x="182" y="43"/>
                </a:moveTo>
                <a:cubicBezTo>
                  <a:pt x="159" y="20"/>
                  <a:pt x="159" y="20"/>
                  <a:pt x="159" y="20"/>
                </a:cubicBezTo>
                <a:cubicBezTo>
                  <a:pt x="159" y="39"/>
                  <a:pt x="159" y="39"/>
                  <a:pt x="159" y="39"/>
                </a:cubicBezTo>
                <a:cubicBezTo>
                  <a:pt x="159" y="42"/>
                  <a:pt x="161" y="43"/>
                  <a:pt x="163" y="43"/>
                </a:cubicBezTo>
                <a:lnTo>
                  <a:pt x="182" y="43"/>
                </a:lnTo>
                <a:close/>
                <a:moveTo>
                  <a:pt x="70" y="158"/>
                </a:moveTo>
                <a:cubicBezTo>
                  <a:pt x="137" y="158"/>
                  <a:pt x="137" y="158"/>
                  <a:pt x="137" y="158"/>
                </a:cubicBezTo>
                <a:cubicBezTo>
                  <a:pt x="137" y="150"/>
                  <a:pt x="137" y="150"/>
                  <a:pt x="137" y="150"/>
                </a:cubicBezTo>
                <a:cubicBezTo>
                  <a:pt x="70" y="150"/>
                  <a:pt x="70" y="150"/>
                  <a:pt x="70" y="150"/>
                </a:cubicBezTo>
                <a:lnTo>
                  <a:pt x="70" y="158"/>
                </a:lnTo>
                <a:close/>
                <a:moveTo>
                  <a:pt x="177" y="101"/>
                </a:moveTo>
                <a:cubicBezTo>
                  <a:pt x="103" y="101"/>
                  <a:pt x="103" y="101"/>
                  <a:pt x="103" y="101"/>
                </a:cubicBezTo>
                <a:cubicBezTo>
                  <a:pt x="103" y="103"/>
                  <a:pt x="103" y="106"/>
                  <a:pt x="102" y="109"/>
                </a:cubicBezTo>
                <a:cubicBezTo>
                  <a:pt x="177" y="109"/>
                  <a:pt x="177" y="109"/>
                  <a:pt x="177" y="109"/>
                </a:cubicBezTo>
                <a:lnTo>
                  <a:pt x="177" y="101"/>
                </a:lnTo>
                <a:close/>
                <a:moveTo>
                  <a:pt x="177" y="125"/>
                </a:moveTo>
                <a:cubicBezTo>
                  <a:pt x="95" y="125"/>
                  <a:pt x="95" y="125"/>
                  <a:pt x="95" y="125"/>
                </a:cubicBezTo>
                <a:cubicBezTo>
                  <a:pt x="93" y="128"/>
                  <a:pt x="91" y="131"/>
                  <a:pt x="89" y="133"/>
                </a:cubicBezTo>
                <a:cubicBezTo>
                  <a:pt x="177" y="133"/>
                  <a:pt x="177" y="133"/>
                  <a:pt x="177" y="133"/>
                </a:cubicBezTo>
                <a:lnTo>
                  <a:pt x="177" y="125"/>
                </a:lnTo>
                <a:close/>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grpSp>
        <p:nvGrpSpPr>
          <p:cNvPr id="3" name="组合 2"/>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6" name="图片 5"/>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9" name="文本框 8"/>
          <p:cNvSpPr txBox="1"/>
          <p:nvPr/>
        </p:nvSpPr>
        <p:spPr>
          <a:xfrm>
            <a:off x="4985385" y="4742815"/>
            <a:ext cx="6594475" cy="811530"/>
          </a:xfrm>
          <a:prstGeom prst="rect">
            <a:avLst/>
          </a:prstGeom>
          <a:noFill/>
        </p:spPr>
        <p:txBody>
          <a:bodyPr wrap="square" rtlCol="0">
            <a:noAutofit/>
          </a:bodyPr>
          <a:p>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可了解颅内血管性疾病的部位、大小、数量，可</a:t>
            </a:r>
            <a:r>
              <a:rPr lang="en-US" altLang="zh-CN" dirty="0">
                <a:solidFill>
                  <a:schemeClr val="bg2">
                    <a:lumMod val="25000"/>
                  </a:schemeClr>
                </a:solidFill>
                <a:latin typeface="微软雅黑" panose="020B0503020204020204" pitchFamily="34" charset="-122"/>
                <a:ea typeface="微软雅黑" panose="020B0503020204020204" pitchFamily="34" charset="-122"/>
                <a:sym typeface="+mn-ea"/>
              </a:rPr>
              <a:t>360°</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观察病变与正常血管的关系</a:t>
            </a:r>
            <a:endParaRPr lang="zh-CN" altLang="en-US"/>
          </a:p>
        </p:txBody>
      </p:sp>
      <p:grpSp>
        <p:nvGrpSpPr>
          <p:cNvPr id="8" name="组合 7"/>
          <p:cNvGrpSpPr/>
          <p:nvPr/>
        </p:nvGrpSpPr>
        <p:grpSpPr>
          <a:xfrm>
            <a:off x="6355796" y="1167439"/>
            <a:ext cx="3300829" cy="3059688"/>
            <a:chOff x="8134471" y="2753488"/>
            <a:chExt cx="3780457" cy="3641275"/>
          </a:xfrm>
        </p:grpSpPr>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4471" y="2753488"/>
              <a:ext cx="3780457" cy="36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右箭头 21"/>
            <p:cNvSpPr/>
            <p:nvPr/>
          </p:nvSpPr>
          <p:spPr>
            <a:xfrm>
              <a:off x="9229469" y="4338139"/>
              <a:ext cx="510639" cy="2137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grpSp>
      <p:sp>
        <p:nvSpPr>
          <p:cNvPr id="23" name="文本占位符 10"/>
          <p:cNvSpPr txBox="1"/>
          <p:nvPr/>
        </p:nvSpPr>
        <p:spPr>
          <a:xfrm>
            <a:off x="6501805" y="4362328"/>
            <a:ext cx="3008135" cy="35507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1400" dirty="0"/>
              <a:t>左侧颈内动脉眼动脉段大动脉瘤</a:t>
            </a:r>
            <a:endParaRPr lang="zh-CN" altLang="en-US" sz="14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诊</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断</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6"/>
          <p:cNvSpPr txBox="1"/>
          <p:nvPr/>
        </p:nvSpPr>
        <p:spPr>
          <a:xfrm>
            <a:off x="2159107" y="3641136"/>
            <a:ext cx="1375202" cy="107632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头颅</a:t>
            </a:r>
            <a:r>
              <a:rPr kumimoji="0" lang="en-US" altLang="zh-CN"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MRI</a:t>
            </a:r>
            <a:endParaRPr kumimoji="0" lang="en-US" altLang="zh-CN"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1" name="Freeform: Shape 1"/>
          <p:cNvSpPr/>
          <p:nvPr/>
        </p:nvSpPr>
        <p:spPr>
          <a:xfrm>
            <a:off x="2841458" y="2636746"/>
            <a:ext cx="1450574" cy="11819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656" y="0"/>
                  <a:pt x="19519" y="9282"/>
                  <a:pt x="21600" y="21600"/>
                </a:cubicBezTo>
              </a:path>
            </a:pathLst>
          </a:custGeom>
          <a:noFill/>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3" name="Freeform: Shape 2"/>
          <p:cNvSpPr/>
          <p:nvPr/>
        </p:nvSpPr>
        <p:spPr>
          <a:xfrm>
            <a:off x="4202822" y="3742245"/>
            <a:ext cx="157095" cy="150797"/>
          </a:xfrm>
          <a:custGeom>
            <a:avLst/>
            <a:gdLst/>
            <a:ahLst/>
            <a:cxnLst>
              <a:cxn ang="0">
                <a:pos x="wd2" y="hd2"/>
              </a:cxn>
              <a:cxn ang="5400000">
                <a:pos x="wd2" y="hd2"/>
              </a:cxn>
              <a:cxn ang="10800000">
                <a:pos x="wd2" y="hd2"/>
              </a:cxn>
              <a:cxn ang="16200000">
                <a:pos x="wd2" y="hd2"/>
              </a:cxn>
            </a:cxnLst>
            <a:rect l="0" t="0" r="r" b="b"/>
            <a:pathLst>
              <a:path w="21600" h="21600" extrusionOk="0">
                <a:moveTo>
                  <a:pt x="0" y="4378"/>
                </a:moveTo>
                <a:lnTo>
                  <a:pt x="14306" y="21600"/>
                </a:lnTo>
                <a:lnTo>
                  <a:pt x="21600" y="0"/>
                </a:lnTo>
                <a:lnTo>
                  <a:pt x="0" y="4378"/>
                </a:lnTo>
                <a:close/>
              </a:path>
            </a:pathLst>
          </a:custGeom>
          <a:solidFill>
            <a:schemeClr val="accent1"/>
          </a:solidFill>
          <a:ln w="12700">
            <a:noFill/>
            <a:miter lim="400000"/>
          </a:ln>
        </p:spPr>
        <p:txBody>
          <a:bodyPr anchor="ctr"/>
          <a:lstStyle/>
          <a:p>
            <a:pPr algn="ctr"/>
            <a:endParaRPr>
              <a:solidFill>
                <a:schemeClr val="accent1"/>
              </a:solidFill>
              <a:latin typeface="+mn-ea"/>
              <a:cs typeface="+mn-ea"/>
              <a:sym typeface="+mn-lt"/>
            </a:endParaRPr>
          </a:p>
        </p:txBody>
      </p:sp>
      <p:sp>
        <p:nvSpPr>
          <p:cNvPr id="14" name="Freeform: Shape 3"/>
          <p:cNvSpPr/>
          <p:nvPr/>
        </p:nvSpPr>
        <p:spPr>
          <a:xfrm>
            <a:off x="1775261" y="3004341"/>
            <a:ext cx="1088240" cy="825366"/>
          </a:xfrm>
          <a:custGeom>
            <a:avLst/>
            <a:gdLst/>
            <a:ahLst/>
            <a:cxnLst>
              <a:cxn ang="0">
                <a:pos x="wd2" y="hd2"/>
              </a:cxn>
              <a:cxn ang="5400000">
                <a:pos x="wd2" y="hd2"/>
              </a:cxn>
              <a:cxn ang="10800000">
                <a:pos x="wd2" y="hd2"/>
              </a:cxn>
              <a:cxn ang="16200000">
                <a:pos x="wd2" y="hd2"/>
              </a:cxn>
            </a:cxnLst>
            <a:rect l="0" t="0" r="r" b="b"/>
            <a:pathLst>
              <a:path w="21600" h="21483" extrusionOk="0">
                <a:moveTo>
                  <a:pt x="21600" y="9"/>
                </a:moveTo>
                <a:cubicBezTo>
                  <a:pt x="17681" y="-117"/>
                  <a:pt x="13715" y="1202"/>
                  <a:pt x="10083" y="3964"/>
                </a:cubicBezTo>
                <a:cubicBezTo>
                  <a:pt x="4874" y="8046"/>
                  <a:pt x="1434" y="14388"/>
                  <a:pt x="0" y="2148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5" name="Freeform: Shape 4"/>
          <p:cNvSpPr/>
          <p:nvPr/>
        </p:nvSpPr>
        <p:spPr>
          <a:xfrm>
            <a:off x="1715086" y="3750090"/>
            <a:ext cx="159106" cy="151073"/>
          </a:xfrm>
          <a:custGeom>
            <a:avLst/>
            <a:gdLst/>
            <a:ahLst/>
            <a:cxnLst>
              <a:cxn ang="0">
                <a:pos x="wd2" y="hd2"/>
              </a:cxn>
              <a:cxn ang="5400000">
                <a:pos x="wd2" y="hd2"/>
              </a:cxn>
              <a:cxn ang="10800000">
                <a:pos x="wd2" y="hd2"/>
              </a:cxn>
              <a:cxn ang="16200000">
                <a:pos x="wd2" y="hd2"/>
              </a:cxn>
            </a:cxnLst>
            <a:rect l="0" t="0" r="r" b="b"/>
            <a:pathLst>
              <a:path w="21600" h="21600" extrusionOk="0">
                <a:moveTo>
                  <a:pt x="21600" y="4086"/>
                </a:moveTo>
                <a:lnTo>
                  <a:pt x="7200" y="21600"/>
                </a:lnTo>
                <a:lnTo>
                  <a:pt x="0" y="0"/>
                </a:lnTo>
                <a:lnTo>
                  <a:pt x="21600" y="4086"/>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6" name="Freeform: Shape 5"/>
          <p:cNvSpPr/>
          <p:nvPr/>
        </p:nvSpPr>
        <p:spPr>
          <a:xfrm>
            <a:off x="2129027" y="1978597"/>
            <a:ext cx="1375202" cy="13752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17" name="Freeform: Shape 6"/>
          <p:cNvSpPr/>
          <p:nvPr/>
        </p:nvSpPr>
        <p:spPr>
          <a:xfrm>
            <a:off x="2190691" y="5417842"/>
            <a:ext cx="177394" cy="170505"/>
          </a:xfrm>
          <a:custGeom>
            <a:avLst/>
            <a:gdLst/>
            <a:ahLst/>
            <a:cxnLst>
              <a:cxn ang="0">
                <a:pos x="wd2" y="hd2"/>
              </a:cxn>
              <a:cxn ang="5400000">
                <a:pos x="wd2" y="hd2"/>
              </a:cxn>
              <a:cxn ang="10800000">
                <a:pos x="wd2" y="hd2"/>
              </a:cxn>
              <a:cxn ang="16200000">
                <a:pos x="wd2" y="hd2"/>
              </a:cxn>
            </a:cxnLst>
            <a:rect l="0" t="0" r="r" b="b"/>
            <a:pathLst>
              <a:path w="21600" h="21600" extrusionOk="0">
                <a:moveTo>
                  <a:pt x="0" y="4261"/>
                </a:moveTo>
                <a:lnTo>
                  <a:pt x="14259" y="21600"/>
                </a:lnTo>
                <a:lnTo>
                  <a:pt x="21600" y="0"/>
                </a:lnTo>
                <a:lnTo>
                  <a:pt x="0" y="4261"/>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8" name="Freeform: Shape 7"/>
          <p:cNvSpPr/>
          <p:nvPr/>
        </p:nvSpPr>
        <p:spPr>
          <a:xfrm>
            <a:off x="2324535" y="4915014"/>
            <a:ext cx="1762779" cy="680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384" y="12975"/>
                  <a:pt x="12748" y="21600"/>
                  <a:pt x="6344" y="21600"/>
                </a:cubicBezTo>
                <a:cubicBezTo>
                  <a:pt x="4102" y="21600"/>
                  <a:pt x="1977" y="20531"/>
                  <a:pt x="0" y="1862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9" name="Freeform: Shape 8"/>
          <p:cNvSpPr/>
          <p:nvPr/>
        </p:nvSpPr>
        <p:spPr>
          <a:xfrm>
            <a:off x="3547502" y="3250774"/>
            <a:ext cx="409669" cy="1363796"/>
          </a:xfrm>
          <a:custGeom>
            <a:avLst/>
            <a:gdLst/>
            <a:ahLst/>
            <a:cxnLst>
              <a:cxn ang="0">
                <a:pos x="wd2" y="hd2"/>
              </a:cxn>
              <a:cxn ang="5400000">
                <a:pos x="wd2" y="hd2"/>
              </a:cxn>
              <a:cxn ang="10800000">
                <a:pos x="wd2" y="hd2"/>
              </a:cxn>
              <a:cxn ang="16200000">
                <a:pos x="wd2" y="hd2"/>
              </a:cxn>
            </a:cxnLst>
            <a:rect l="0" t="0" r="r" b="b"/>
            <a:pathLst>
              <a:path w="19442" h="21600" extrusionOk="0">
                <a:moveTo>
                  <a:pt x="13714" y="21600"/>
                </a:moveTo>
                <a:cubicBezTo>
                  <a:pt x="21600" y="16448"/>
                  <a:pt x="21600" y="10113"/>
                  <a:pt x="12114" y="4732"/>
                </a:cubicBezTo>
                <a:cubicBezTo>
                  <a:pt x="8800" y="2900"/>
                  <a:pt x="4686" y="1298"/>
                  <a:pt x="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0" name="Freeform: Shape 9"/>
          <p:cNvSpPr/>
          <p:nvPr/>
        </p:nvSpPr>
        <p:spPr>
          <a:xfrm>
            <a:off x="3493387" y="3202833"/>
            <a:ext cx="156803" cy="1509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4816"/>
                </a:lnTo>
                <a:lnTo>
                  <a:pt x="7013" y="21600"/>
                </a:lnTo>
                <a:lnTo>
                  <a:pt x="0" y="0"/>
                </a:lnTo>
                <a:close/>
              </a:path>
            </a:pathLst>
          </a:custGeom>
          <a:solidFill>
            <a:schemeClr val="accent1"/>
          </a:solidFill>
          <a:ln>
            <a:noFill/>
            <a:round/>
          </a:ln>
        </p:spPr>
        <p:txBody>
          <a:bodyPr anchor="ctr"/>
          <a:lstStyle/>
          <a:p>
            <a:pPr algn="ctr"/>
            <a:endParaRPr>
              <a:solidFill>
                <a:schemeClr val="accent1"/>
              </a:solidFill>
              <a:latin typeface="+mn-ea"/>
              <a:cs typeface="+mn-ea"/>
              <a:sym typeface="+mn-lt"/>
            </a:endParaRPr>
          </a:p>
        </p:txBody>
      </p:sp>
      <p:sp>
        <p:nvSpPr>
          <p:cNvPr id="21" name="Freeform: Shape 10"/>
          <p:cNvSpPr/>
          <p:nvPr/>
        </p:nvSpPr>
        <p:spPr>
          <a:xfrm>
            <a:off x="345848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26" name="Freeform: Shape 11"/>
          <p:cNvSpPr/>
          <p:nvPr/>
        </p:nvSpPr>
        <p:spPr>
          <a:xfrm>
            <a:off x="1361282" y="3077578"/>
            <a:ext cx="428734" cy="1810756"/>
          </a:xfrm>
          <a:custGeom>
            <a:avLst/>
            <a:gdLst/>
            <a:ahLst/>
            <a:cxnLst>
              <a:cxn ang="0">
                <a:pos x="wd2" y="hd2"/>
              </a:cxn>
              <a:cxn ang="5400000">
                <a:pos x="wd2" y="hd2"/>
              </a:cxn>
              <a:cxn ang="10800000">
                <a:pos x="wd2" y="hd2"/>
              </a:cxn>
              <a:cxn ang="16200000">
                <a:pos x="wd2" y="hd2"/>
              </a:cxn>
            </a:cxnLst>
            <a:rect l="0" t="0" r="r" b="b"/>
            <a:pathLst>
              <a:path w="21600" h="21600" extrusionOk="0">
                <a:moveTo>
                  <a:pt x="11043" y="21600"/>
                </a:moveTo>
                <a:cubicBezTo>
                  <a:pt x="4004" y="18929"/>
                  <a:pt x="0" y="15769"/>
                  <a:pt x="0" y="12380"/>
                </a:cubicBezTo>
                <a:cubicBezTo>
                  <a:pt x="0" y="7554"/>
                  <a:pt x="8252" y="3188"/>
                  <a:pt x="2160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9" name="Freeform: Shape 12"/>
          <p:cNvSpPr/>
          <p:nvPr/>
        </p:nvSpPr>
        <p:spPr>
          <a:xfrm>
            <a:off x="1689197" y="3032311"/>
            <a:ext cx="155811" cy="1519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929"/>
                </a:lnTo>
                <a:lnTo>
                  <a:pt x="14965" y="21600"/>
                </a:lnTo>
                <a:lnTo>
                  <a:pt x="21600" y="0"/>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30" name="Freeform: Shape 13"/>
          <p:cNvSpPr/>
          <p:nvPr/>
        </p:nvSpPr>
        <p:spPr>
          <a:xfrm>
            <a:off x="1891408" y="4676051"/>
            <a:ext cx="1314349" cy="546990"/>
          </a:xfrm>
          <a:custGeom>
            <a:avLst/>
            <a:gdLst/>
            <a:ahLst/>
            <a:cxnLst>
              <a:cxn ang="0">
                <a:pos x="wd2" y="hd2"/>
              </a:cxn>
              <a:cxn ang="5400000">
                <a:pos x="wd2" y="hd2"/>
              </a:cxn>
              <a:cxn ang="10800000">
                <a:pos x="wd2" y="hd2"/>
              </a:cxn>
              <a:cxn ang="16200000">
                <a:pos x="wd2" y="hd2"/>
              </a:cxn>
            </a:cxnLst>
            <a:rect l="0" t="0" r="r" b="b"/>
            <a:pathLst>
              <a:path w="21600" h="18027" extrusionOk="0">
                <a:moveTo>
                  <a:pt x="0" y="0"/>
                </a:moveTo>
                <a:cubicBezTo>
                  <a:pt x="4470" y="15247"/>
                  <a:pt x="13609" y="21600"/>
                  <a:pt x="21600" y="16041"/>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40" name="Freeform: Shape 14"/>
          <p:cNvSpPr/>
          <p:nvPr/>
        </p:nvSpPr>
        <p:spPr>
          <a:xfrm>
            <a:off x="3150737" y="5096814"/>
            <a:ext cx="155888" cy="151876"/>
          </a:xfrm>
          <a:custGeom>
            <a:avLst/>
            <a:gdLst/>
            <a:ahLst/>
            <a:cxnLst>
              <a:cxn ang="0">
                <a:pos x="wd2" y="hd2"/>
              </a:cxn>
              <a:cxn ang="5400000">
                <a:pos x="wd2" y="hd2"/>
              </a:cxn>
              <a:cxn ang="10800000">
                <a:pos x="wd2" y="hd2"/>
              </a:cxn>
              <a:cxn ang="16200000">
                <a:pos x="wd2" y="hd2"/>
              </a:cxn>
            </a:cxnLst>
            <a:rect l="0" t="0" r="r" b="b"/>
            <a:pathLst>
              <a:path w="21600" h="21600" extrusionOk="0">
                <a:moveTo>
                  <a:pt x="21600" y="4204"/>
                </a:moveTo>
                <a:lnTo>
                  <a:pt x="7341" y="21600"/>
                </a:lnTo>
                <a:lnTo>
                  <a:pt x="0" y="0"/>
                </a:lnTo>
                <a:lnTo>
                  <a:pt x="21600" y="4204"/>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41" name="Freeform: Shape 15"/>
          <p:cNvSpPr/>
          <p:nvPr/>
        </p:nvSpPr>
        <p:spPr>
          <a:xfrm>
            <a:off x="89369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42" name="Freeform: Shape 56"/>
          <p:cNvSpPr/>
          <p:nvPr/>
        </p:nvSpPr>
        <p:spPr bwMode="auto">
          <a:xfrm>
            <a:off x="3886868" y="4608140"/>
            <a:ext cx="518429" cy="519637"/>
          </a:xfrm>
          <a:custGeom>
            <a:avLst/>
            <a:gdLst>
              <a:gd name="T0" fmla="*/ 103 w 181"/>
              <a:gd name="T1" fmla="*/ 23 h 181"/>
              <a:gd name="T2" fmla="*/ 23 w 181"/>
              <a:gd name="T3" fmla="*/ 23 h 181"/>
              <a:gd name="T4" fmla="*/ 23 w 181"/>
              <a:gd name="T5" fmla="*/ 103 h 181"/>
              <a:gd name="T6" fmla="*/ 95 w 181"/>
              <a:gd name="T7" fmla="*/ 110 h 181"/>
              <a:gd name="T8" fmla="*/ 97 w 181"/>
              <a:gd name="T9" fmla="*/ 113 h 181"/>
              <a:gd name="T10" fmla="*/ 97 w 181"/>
              <a:gd name="T11" fmla="*/ 114 h 181"/>
              <a:gd name="T12" fmla="*/ 97 w 181"/>
              <a:gd name="T13" fmla="*/ 122 h 181"/>
              <a:gd name="T14" fmla="*/ 153 w 181"/>
              <a:gd name="T15" fmla="*/ 178 h 181"/>
              <a:gd name="T16" fmla="*/ 161 w 181"/>
              <a:gd name="T17" fmla="*/ 178 h 181"/>
              <a:gd name="T18" fmla="*/ 162 w 181"/>
              <a:gd name="T19" fmla="*/ 178 h 181"/>
              <a:gd name="T20" fmla="*/ 162 w 181"/>
              <a:gd name="T21" fmla="*/ 178 h 181"/>
              <a:gd name="T22" fmla="*/ 168 w 181"/>
              <a:gd name="T23" fmla="*/ 178 h 181"/>
              <a:gd name="T24" fmla="*/ 178 w 181"/>
              <a:gd name="T25" fmla="*/ 168 h 181"/>
              <a:gd name="T26" fmla="*/ 178 w 181"/>
              <a:gd name="T27" fmla="*/ 163 h 181"/>
              <a:gd name="T28" fmla="*/ 178 w 181"/>
              <a:gd name="T29" fmla="*/ 162 h 181"/>
              <a:gd name="T30" fmla="*/ 178 w 181"/>
              <a:gd name="T31" fmla="*/ 161 h 181"/>
              <a:gd name="T32" fmla="*/ 178 w 181"/>
              <a:gd name="T33" fmla="*/ 153 h 181"/>
              <a:gd name="T34" fmla="*/ 122 w 181"/>
              <a:gd name="T35" fmla="*/ 97 h 181"/>
              <a:gd name="T36" fmla="*/ 113 w 181"/>
              <a:gd name="T37" fmla="*/ 97 h 181"/>
              <a:gd name="T38" fmla="*/ 113 w 181"/>
              <a:gd name="T39" fmla="*/ 97 h 181"/>
              <a:gd name="T40" fmla="*/ 110 w 181"/>
              <a:gd name="T41" fmla="*/ 95 h 181"/>
              <a:gd name="T42" fmla="*/ 103 w 181"/>
              <a:gd name="T43" fmla="*/ 23 h 181"/>
              <a:gd name="T44" fmla="*/ 35 w 181"/>
              <a:gd name="T45" fmla="*/ 35 h 181"/>
              <a:gd name="T46" fmla="*/ 91 w 181"/>
              <a:gd name="T47" fmla="*/ 35 h 181"/>
              <a:gd name="T48" fmla="*/ 91 w 181"/>
              <a:gd name="T49" fmla="*/ 91 h 181"/>
              <a:gd name="T50" fmla="*/ 35 w 181"/>
              <a:gd name="T51" fmla="*/ 92 h 181"/>
              <a:gd name="T52" fmla="*/ 35 w 181"/>
              <a:gd name="T53" fmla="*/ 3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1" h="181">
                <a:moveTo>
                  <a:pt x="103" y="23"/>
                </a:moveTo>
                <a:cubicBezTo>
                  <a:pt x="81" y="0"/>
                  <a:pt x="45" y="0"/>
                  <a:pt x="23" y="23"/>
                </a:cubicBezTo>
                <a:cubicBezTo>
                  <a:pt x="0" y="45"/>
                  <a:pt x="0" y="81"/>
                  <a:pt x="23" y="103"/>
                </a:cubicBezTo>
                <a:cubicBezTo>
                  <a:pt x="42" y="123"/>
                  <a:pt x="72" y="125"/>
                  <a:pt x="95" y="110"/>
                </a:cubicBezTo>
                <a:cubicBezTo>
                  <a:pt x="97" y="113"/>
                  <a:pt x="97" y="113"/>
                  <a:pt x="97" y="113"/>
                </a:cubicBezTo>
                <a:cubicBezTo>
                  <a:pt x="97" y="114"/>
                  <a:pt x="97" y="114"/>
                  <a:pt x="97" y="114"/>
                </a:cubicBezTo>
                <a:cubicBezTo>
                  <a:pt x="94" y="116"/>
                  <a:pt x="94" y="120"/>
                  <a:pt x="97" y="122"/>
                </a:cubicBezTo>
                <a:cubicBezTo>
                  <a:pt x="153" y="178"/>
                  <a:pt x="153" y="178"/>
                  <a:pt x="153" y="178"/>
                </a:cubicBezTo>
                <a:cubicBezTo>
                  <a:pt x="155" y="181"/>
                  <a:pt x="159" y="181"/>
                  <a:pt x="161" y="178"/>
                </a:cubicBezTo>
                <a:cubicBezTo>
                  <a:pt x="162" y="178"/>
                  <a:pt x="162" y="178"/>
                  <a:pt x="162" y="178"/>
                </a:cubicBezTo>
                <a:cubicBezTo>
                  <a:pt x="162" y="178"/>
                  <a:pt x="162" y="178"/>
                  <a:pt x="162" y="178"/>
                </a:cubicBezTo>
                <a:cubicBezTo>
                  <a:pt x="164" y="180"/>
                  <a:pt x="166" y="180"/>
                  <a:pt x="168" y="178"/>
                </a:cubicBezTo>
                <a:cubicBezTo>
                  <a:pt x="178" y="168"/>
                  <a:pt x="178" y="168"/>
                  <a:pt x="178" y="168"/>
                </a:cubicBezTo>
                <a:cubicBezTo>
                  <a:pt x="180" y="166"/>
                  <a:pt x="180" y="164"/>
                  <a:pt x="178" y="163"/>
                </a:cubicBezTo>
                <a:cubicBezTo>
                  <a:pt x="178" y="162"/>
                  <a:pt x="178" y="162"/>
                  <a:pt x="178" y="162"/>
                </a:cubicBezTo>
                <a:cubicBezTo>
                  <a:pt x="178" y="161"/>
                  <a:pt x="178" y="161"/>
                  <a:pt x="178" y="161"/>
                </a:cubicBezTo>
                <a:cubicBezTo>
                  <a:pt x="181" y="159"/>
                  <a:pt x="181" y="155"/>
                  <a:pt x="178" y="153"/>
                </a:cubicBezTo>
                <a:cubicBezTo>
                  <a:pt x="122" y="97"/>
                  <a:pt x="122" y="97"/>
                  <a:pt x="122" y="97"/>
                </a:cubicBezTo>
                <a:cubicBezTo>
                  <a:pt x="120" y="94"/>
                  <a:pt x="116" y="94"/>
                  <a:pt x="113" y="97"/>
                </a:cubicBezTo>
                <a:cubicBezTo>
                  <a:pt x="113" y="97"/>
                  <a:pt x="113" y="97"/>
                  <a:pt x="113" y="97"/>
                </a:cubicBezTo>
                <a:cubicBezTo>
                  <a:pt x="110" y="95"/>
                  <a:pt x="110" y="95"/>
                  <a:pt x="110" y="95"/>
                </a:cubicBezTo>
                <a:cubicBezTo>
                  <a:pt x="125" y="73"/>
                  <a:pt x="123" y="42"/>
                  <a:pt x="103" y="23"/>
                </a:cubicBezTo>
                <a:moveTo>
                  <a:pt x="35" y="35"/>
                </a:moveTo>
                <a:cubicBezTo>
                  <a:pt x="50" y="19"/>
                  <a:pt x="76" y="19"/>
                  <a:pt x="91" y="35"/>
                </a:cubicBezTo>
                <a:cubicBezTo>
                  <a:pt x="107" y="50"/>
                  <a:pt x="107" y="76"/>
                  <a:pt x="91" y="91"/>
                </a:cubicBezTo>
                <a:cubicBezTo>
                  <a:pt x="76" y="107"/>
                  <a:pt x="50" y="107"/>
                  <a:pt x="35" y="92"/>
                </a:cubicBezTo>
                <a:cubicBezTo>
                  <a:pt x="19" y="76"/>
                  <a:pt x="19" y="50"/>
                  <a:pt x="35" y="35"/>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3" name="Freeform: Shape 57"/>
          <p:cNvSpPr/>
          <p:nvPr/>
        </p:nvSpPr>
        <p:spPr bwMode="auto">
          <a:xfrm>
            <a:off x="2564266" y="2414373"/>
            <a:ext cx="504723" cy="503652"/>
          </a:xfrm>
          <a:custGeom>
            <a:avLst/>
            <a:gdLst>
              <a:gd name="T0" fmla="*/ 0 w 199"/>
              <a:gd name="T1" fmla="*/ 99 h 198"/>
              <a:gd name="T2" fmla="*/ 199 w 199"/>
              <a:gd name="T3" fmla="*/ 99 h 198"/>
              <a:gd name="T4" fmla="*/ 112 w 199"/>
              <a:gd name="T5" fmla="*/ 185 h 198"/>
              <a:gd name="T6" fmla="*/ 104 w 199"/>
              <a:gd name="T7" fmla="*/ 145 h 198"/>
              <a:gd name="T8" fmla="*/ 112 w 199"/>
              <a:gd name="T9" fmla="*/ 185 h 198"/>
              <a:gd name="T10" fmla="*/ 96 w 199"/>
              <a:gd name="T11" fmla="*/ 145 h 198"/>
              <a:gd name="T12" fmla="*/ 87 w 199"/>
              <a:gd name="T13" fmla="*/ 185 h 198"/>
              <a:gd name="T14" fmla="*/ 87 w 199"/>
              <a:gd name="T15" fmla="*/ 13 h 198"/>
              <a:gd name="T16" fmla="*/ 96 w 199"/>
              <a:gd name="T17" fmla="*/ 53 h 198"/>
              <a:gd name="T18" fmla="*/ 87 w 199"/>
              <a:gd name="T19" fmla="*/ 13 h 198"/>
              <a:gd name="T20" fmla="*/ 104 w 199"/>
              <a:gd name="T21" fmla="*/ 53 h 198"/>
              <a:gd name="T22" fmla="*/ 112 w 199"/>
              <a:gd name="T23" fmla="*/ 13 h 198"/>
              <a:gd name="T24" fmla="*/ 104 w 199"/>
              <a:gd name="T25" fmla="*/ 61 h 198"/>
              <a:gd name="T26" fmla="*/ 149 w 199"/>
              <a:gd name="T27" fmla="*/ 95 h 198"/>
              <a:gd name="T28" fmla="*/ 104 w 199"/>
              <a:gd name="T29" fmla="*/ 61 h 198"/>
              <a:gd name="T30" fmla="*/ 96 w 199"/>
              <a:gd name="T31" fmla="*/ 95 h 198"/>
              <a:gd name="T32" fmla="*/ 57 w 199"/>
              <a:gd name="T33" fmla="*/ 55 h 198"/>
              <a:gd name="T34" fmla="*/ 42 w 199"/>
              <a:gd name="T35" fmla="*/ 95 h 198"/>
              <a:gd name="T36" fmla="*/ 31 w 199"/>
              <a:gd name="T37" fmla="*/ 45 h 198"/>
              <a:gd name="T38" fmla="*/ 42 w 199"/>
              <a:gd name="T39" fmla="*/ 95 h 198"/>
              <a:gd name="T40" fmla="*/ 49 w 199"/>
              <a:gd name="T41" fmla="*/ 145 h 198"/>
              <a:gd name="T42" fmla="*/ 13 w 199"/>
              <a:gd name="T43" fmla="*/ 103 h 198"/>
              <a:gd name="T44" fmla="*/ 50 w 199"/>
              <a:gd name="T45" fmla="*/ 103 h 198"/>
              <a:gd name="T46" fmla="*/ 96 w 199"/>
              <a:gd name="T47" fmla="*/ 137 h 198"/>
              <a:gd name="T48" fmla="*/ 50 w 199"/>
              <a:gd name="T49" fmla="*/ 103 h 198"/>
              <a:gd name="T50" fmla="*/ 104 w 199"/>
              <a:gd name="T51" fmla="*/ 103 h 198"/>
              <a:gd name="T52" fmla="*/ 143 w 199"/>
              <a:gd name="T53" fmla="*/ 142 h 198"/>
              <a:gd name="T54" fmla="*/ 157 w 199"/>
              <a:gd name="T55" fmla="*/ 103 h 198"/>
              <a:gd name="T56" fmla="*/ 168 w 199"/>
              <a:gd name="T57" fmla="*/ 153 h 198"/>
              <a:gd name="T58" fmla="*/ 157 w 199"/>
              <a:gd name="T59" fmla="*/ 103 h 198"/>
              <a:gd name="T60" fmla="*/ 150 w 199"/>
              <a:gd name="T61" fmla="*/ 53 h 198"/>
              <a:gd name="T62" fmla="*/ 187 w 199"/>
              <a:gd name="T63" fmla="*/ 95 h 198"/>
              <a:gd name="T64" fmla="*/ 162 w 199"/>
              <a:gd name="T65" fmla="*/ 39 h 198"/>
              <a:gd name="T66" fmla="*/ 131 w 199"/>
              <a:gd name="T67" fmla="*/ 18 h 198"/>
              <a:gd name="T68" fmla="*/ 68 w 199"/>
              <a:gd name="T69" fmla="*/ 18 h 198"/>
              <a:gd name="T70" fmla="*/ 37 w 199"/>
              <a:gd name="T71" fmla="*/ 39 h 198"/>
              <a:gd name="T72" fmla="*/ 37 w 199"/>
              <a:gd name="T73" fmla="*/ 159 h 198"/>
              <a:gd name="T74" fmla="*/ 68 w 199"/>
              <a:gd name="T75" fmla="*/ 180 h 198"/>
              <a:gd name="T76" fmla="*/ 131 w 199"/>
              <a:gd name="T77" fmla="*/ 180 h 198"/>
              <a:gd name="T78" fmla="*/ 162 w 199"/>
              <a:gd name="T79" fmla="*/ 15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9" h="198">
                <a:moveTo>
                  <a:pt x="100" y="0"/>
                </a:moveTo>
                <a:cubicBezTo>
                  <a:pt x="45" y="0"/>
                  <a:pt x="0" y="44"/>
                  <a:pt x="0" y="99"/>
                </a:cubicBezTo>
                <a:cubicBezTo>
                  <a:pt x="0" y="153"/>
                  <a:pt x="45" y="198"/>
                  <a:pt x="100" y="198"/>
                </a:cubicBezTo>
                <a:cubicBezTo>
                  <a:pt x="154" y="198"/>
                  <a:pt x="199" y="153"/>
                  <a:pt x="199" y="99"/>
                </a:cubicBezTo>
                <a:cubicBezTo>
                  <a:pt x="199" y="44"/>
                  <a:pt x="154" y="0"/>
                  <a:pt x="100" y="0"/>
                </a:cubicBezTo>
                <a:moveTo>
                  <a:pt x="112" y="185"/>
                </a:moveTo>
                <a:cubicBezTo>
                  <a:pt x="109" y="185"/>
                  <a:pt x="106" y="186"/>
                  <a:pt x="104" y="186"/>
                </a:cubicBezTo>
                <a:cubicBezTo>
                  <a:pt x="104" y="145"/>
                  <a:pt x="104" y="145"/>
                  <a:pt x="104" y="145"/>
                </a:cubicBezTo>
                <a:cubicBezTo>
                  <a:pt x="116" y="145"/>
                  <a:pt x="129" y="147"/>
                  <a:pt x="140" y="150"/>
                </a:cubicBezTo>
                <a:cubicBezTo>
                  <a:pt x="133" y="167"/>
                  <a:pt x="123" y="180"/>
                  <a:pt x="112" y="185"/>
                </a:cubicBezTo>
                <a:moveTo>
                  <a:pt x="59" y="150"/>
                </a:moveTo>
                <a:cubicBezTo>
                  <a:pt x="71" y="147"/>
                  <a:pt x="83" y="145"/>
                  <a:pt x="96" y="145"/>
                </a:cubicBezTo>
                <a:cubicBezTo>
                  <a:pt x="96" y="186"/>
                  <a:pt x="96" y="186"/>
                  <a:pt x="96" y="186"/>
                </a:cubicBezTo>
                <a:cubicBezTo>
                  <a:pt x="93" y="186"/>
                  <a:pt x="90" y="185"/>
                  <a:pt x="87" y="185"/>
                </a:cubicBezTo>
                <a:cubicBezTo>
                  <a:pt x="76" y="180"/>
                  <a:pt x="66" y="167"/>
                  <a:pt x="59" y="150"/>
                </a:cubicBezTo>
                <a:moveTo>
                  <a:pt x="87" y="13"/>
                </a:moveTo>
                <a:cubicBezTo>
                  <a:pt x="90" y="12"/>
                  <a:pt x="93" y="12"/>
                  <a:pt x="96" y="12"/>
                </a:cubicBezTo>
                <a:cubicBezTo>
                  <a:pt x="96" y="53"/>
                  <a:pt x="96" y="53"/>
                  <a:pt x="96" y="53"/>
                </a:cubicBezTo>
                <a:cubicBezTo>
                  <a:pt x="83" y="53"/>
                  <a:pt x="71" y="51"/>
                  <a:pt x="59" y="48"/>
                </a:cubicBezTo>
                <a:cubicBezTo>
                  <a:pt x="66" y="31"/>
                  <a:pt x="76" y="18"/>
                  <a:pt x="87" y="13"/>
                </a:cubicBezTo>
                <a:moveTo>
                  <a:pt x="140" y="48"/>
                </a:moveTo>
                <a:cubicBezTo>
                  <a:pt x="129" y="51"/>
                  <a:pt x="116" y="53"/>
                  <a:pt x="104" y="53"/>
                </a:cubicBezTo>
                <a:cubicBezTo>
                  <a:pt x="104" y="12"/>
                  <a:pt x="104" y="12"/>
                  <a:pt x="104" y="12"/>
                </a:cubicBezTo>
                <a:cubicBezTo>
                  <a:pt x="106" y="12"/>
                  <a:pt x="109" y="12"/>
                  <a:pt x="112" y="13"/>
                </a:cubicBezTo>
                <a:cubicBezTo>
                  <a:pt x="123" y="18"/>
                  <a:pt x="133" y="31"/>
                  <a:pt x="140" y="48"/>
                </a:cubicBezTo>
                <a:moveTo>
                  <a:pt x="104" y="61"/>
                </a:moveTo>
                <a:cubicBezTo>
                  <a:pt x="117" y="61"/>
                  <a:pt x="130" y="59"/>
                  <a:pt x="143" y="55"/>
                </a:cubicBezTo>
                <a:cubicBezTo>
                  <a:pt x="146" y="67"/>
                  <a:pt x="148" y="81"/>
                  <a:pt x="149" y="95"/>
                </a:cubicBezTo>
                <a:cubicBezTo>
                  <a:pt x="104" y="95"/>
                  <a:pt x="104" y="95"/>
                  <a:pt x="104" y="95"/>
                </a:cubicBezTo>
                <a:lnTo>
                  <a:pt x="104" y="61"/>
                </a:lnTo>
                <a:close/>
                <a:moveTo>
                  <a:pt x="96" y="61"/>
                </a:moveTo>
                <a:cubicBezTo>
                  <a:pt x="96" y="95"/>
                  <a:pt x="96" y="95"/>
                  <a:pt x="96" y="95"/>
                </a:cubicBezTo>
                <a:cubicBezTo>
                  <a:pt x="50" y="95"/>
                  <a:pt x="50" y="95"/>
                  <a:pt x="50" y="95"/>
                </a:cubicBezTo>
                <a:cubicBezTo>
                  <a:pt x="51" y="81"/>
                  <a:pt x="53" y="67"/>
                  <a:pt x="57" y="55"/>
                </a:cubicBezTo>
                <a:cubicBezTo>
                  <a:pt x="69" y="59"/>
                  <a:pt x="82" y="61"/>
                  <a:pt x="96" y="61"/>
                </a:cubicBezTo>
                <a:moveTo>
                  <a:pt x="42" y="95"/>
                </a:moveTo>
                <a:cubicBezTo>
                  <a:pt x="13" y="95"/>
                  <a:pt x="13" y="95"/>
                  <a:pt x="13" y="95"/>
                </a:cubicBezTo>
                <a:cubicBezTo>
                  <a:pt x="13" y="76"/>
                  <a:pt x="20" y="59"/>
                  <a:pt x="31" y="45"/>
                </a:cubicBezTo>
                <a:cubicBezTo>
                  <a:pt x="37" y="48"/>
                  <a:pt x="43" y="51"/>
                  <a:pt x="49" y="53"/>
                </a:cubicBezTo>
                <a:cubicBezTo>
                  <a:pt x="45" y="65"/>
                  <a:pt x="43" y="80"/>
                  <a:pt x="42" y="95"/>
                </a:cubicBezTo>
                <a:moveTo>
                  <a:pt x="42" y="103"/>
                </a:moveTo>
                <a:cubicBezTo>
                  <a:pt x="43" y="118"/>
                  <a:pt x="45" y="132"/>
                  <a:pt x="49" y="145"/>
                </a:cubicBezTo>
                <a:cubicBezTo>
                  <a:pt x="43" y="147"/>
                  <a:pt x="37" y="150"/>
                  <a:pt x="31" y="153"/>
                </a:cubicBezTo>
                <a:cubicBezTo>
                  <a:pt x="20" y="139"/>
                  <a:pt x="13" y="122"/>
                  <a:pt x="13" y="103"/>
                </a:cubicBezTo>
                <a:lnTo>
                  <a:pt x="42" y="103"/>
                </a:lnTo>
                <a:close/>
                <a:moveTo>
                  <a:pt x="50" y="103"/>
                </a:moveTo>
                <a:cubicBezTo>
                  <a:pt x="96" y="103"/>
                  <a:pt x="96" y="103"/>
                  <a:pt x="96" y="103"/>
                </a:cubicBezTo>
                <a:cubicBezTo>
                  <a:pt x="96" y="137"/>
                  <a:pt x="96" y="137"/>
                  <a:pt x="96" y="137"/>
                </a:cubicBezTo>
                <a:cubicBezTo>
                  <a:pt x="82" y="137"/>
                  <a:pt x="69" y="139"/>
                  <a:pt x="57" y="142"/>
                </a:cubicBezTo>
                <a:cubicBezTo>
                  <a:pt x="53" y="131"/>
                  <a:pt x="51" y="117"/>
                  <a:pt x="50" y="103"/>
                </a:cubicBezTo>
                <a:moveTo>
                  <a:pt x="104" y="137"/>
                </a:moveTo>
                <a:cubicBezTo>
                  <a:pt x="104" y="103"/>
                  <a:pt x="104" y="103"/>
                  <a:pt x="104" y="103"/>
                </a:cubicBezTo>
                <a:cubicBezTo>
                  <a:pt x="149" y="103"/>
                  <a:pt x="149" y="103"/>
                  <a:pt x="149" y="103"/>
                </a:cubicBezTo>
                <a:cubicBezTo>
                  <a:pt x="148" y="117"/>
                  <a:pt x="146" y="131"/>
                  <a:pt x="143" y="142"/>
                </a:cubicBezTo>
                <a:cubicBezTo>
                  <a:pt x="130" y="139"/>
                  <a:pt x="117" y="137"/>
                  <a:pt x="104" y="137"/>
                </a:cubicBezTo>
                <a:moveTo>
                  <a:pt x="157" y="103"/>
                </a:moveTo>
                <a:cubicBezTo>
                  <a:pt x="187" y="103"/>
                  <a:pt x="187" y="103"/>
                  <a:pt x="187" y="103"/>
                </a:cubicBezTo>
                <a:cubicBezTo>
                  <a:pt x="186" y="122"/>
                  <a:pt x="179" y="139"/>
                  <a:pt x="168" y="153"/>
                </a:cubicBezTo>
                <a:cubicBezTo>
                  <a:pt x="162" y="150"/>
                  <a:pt x="156" y="147"/>
                  <a:pt x="150" y="145"/>
                </a:cubicBezTo>
                <a:cubicBezTo>
                  <a:pt x="154" y="132"/>
                  <a:pt x="156" y="118"/>
                  <a:pt x="157" y="103"/>
                </a:cubicBezTo>
                <a:moveTo>
                  <a:pt x="157" y="95"/>
                </a:moveTo>
                <a:cubicBezTo>
                  <a:pt x="156" y="80"/>
                  <a:pt x="154" y="65"/>
                  <a:pt x="150" y="53"/>
                </a:cubicBezTo>
                <a:cubicBezTo>
                  <a:pt x="156" y="51"/>
                  <a:pt x="162" y="48"/>
                  <a:pt x="168" y="45"/>
                </a:cubicBezTo>
                <a:cubicBezTo>
                  <a:pt x="179" y="59"/>
                  <a:pt x="186" y="76"/>
                  <a:pt x="187" y="95"/>
                </a:cubicBezTo>
                <a:lnTo>
                  <a:pt x="157" y="95"/>
                </a:lnTo>
                <a:close/>
                <a:moveTo>
                  <a:pt x="162" y="39"/>
                </a:moveTo>
                <a:cubicBezTo>
                  <a:pt x="158" y="41"/>
                  <a:pt x="153" y="43"/>
                  <a:pt x="147" y="45"/>
                </a:cubicBezTo>
                <a:cubicBezTo>
                  <a:pt x="143" y="34"/>
                  <a:pt x="137" y="25"/>
                  <a:pt x="131" y="18"/>
                </a:cubicBezTo>
                <a:cubicBezTo>
                  <a:pt x="143" y="22"/>
                  <a:pt x="154" y="29"/>
                  <a:pt x="162" y="39"/>
                </a:cubicBezTo>
                <a:moveTo>
                  <a:pt x="68" y="18"/>
                </a:moveTo>
                <a:cubicBezTo>
                  <a:pt x="62" y="25"/>
                  <a:pt x="56" y="34"/>
                  <a:pt x="52" y="45"/>
                </a:cubicBezTo>
                <a:cubicBezTo>
                  <a:pt x="46" y="43"/>
                  <a:pt x="41" y="41"/>
                  <a:pt x="37" y="39"/>
                </a:cubicBezTo>
                <a:cubicBezTo>
                  <a:pt x="46" y="29"/>
                  <a:pt x="56" y="22"/>
                  <a:pt x="68" y="18"/>
                </a:cubicBezTo>
                <a:moveTo>
                  <a:pt x="37" y="159"/>
                </a:moveTo>
                <a:cubicBezTo>
                  <a:pt x="41" y="157"/>
                  <a:pt x="46" y="154"/>
                  <a:pt x="52" y="152"/>
                </a:cubicBezTo>
                <a:cubicBezTo>
                  <a:pt x="56" y="163"/>
                  <a:pt x="62" y="173"/>
                  <a:pt x="68" y="180"/>
                </a:cubicBezTo>
                <a:cubicBezTo>
                  <a:pt x="56" y="175"/>
                  <a:pt x="46" y="168"/>
                  <a:pt x="37" y="159"/>
                </a:cubicBezTo>
                <a:moveTo>
                  <a:pt x="131" y="180"/>
                </a:moveTo>
                <a:cubicBezTo>
                  <a:pt x="137" y="173"/>
                  <a:pt x="143" y="163"/>
                  <a:pt x="147" y="152"/>
                </a:cubicBezTo>
                <a:cubicBezTo>
                  <a:pt x="153" y="154"/>
                  <a:pt x="158" y="157"/>
                  <a:pt x="162" y="159"/>
                </a:cubicBezTo>
                <a:cubicBezTo>
                  <a:pt x="154" y="168"/>
                  <a:pt x="143" y="175"/>
                  <a:pt x="131" y="180"/>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4" name="Freeform: Shape 58"/>
          <p:cNvSpPr/>
          <p:nvPr/>
        </p:nvSpPr>
        <p:spPr bwMode="auto">
          <a:xfrm>
            <a:off x="1322863" y="4621969"/>
            <a:ext cx="516854" cy="491982"/>
          </a:xfrm>
          <a:custGeom>
            <a:avLst/>
            <a:gdLst>
              <a:gd name="T0" fmla="*/ 43 w 202"/>
              <a:gd name="T1" fmla="*/ 118 h 192"/>
              <a:gd name="T2" fmla="*/ 29 w 202"/>
              <a:gd name="T3" fmla="*/ 88 h 192"/>
              <a:gd name="T4" fmla="*/ 69 w 202"/>
              <a:gd name="T5" fmla="*/ 77 h 192"/>
              <a:gd name="T6" fmla="*/ 49 w 202"/>
              <a:gd name="T7" fmla="*/ 145 h 192"/>
              <a:gd name="T8" fmla="*/ 49 w 202"/>
              <a:gd name="T9" fmla="*/ 47 h 192"/>
              <a:gd name="T10" fmla="*/ 49 w 202"/>
              <a:gd name="T11" fmla="*/ 145 h 192"/>
              <a:gd name="T12" fmla="*/ 86 w 202"/>
              <a:gd name="T13" fmla="*/ 96 h 192"/>
              <a:gd name="T14" fmla="*/ 12 w 202"/>
              <a:gd name="T15" fmla="*/ 96 h 192"/>
              <a:gd name="T16" fmla="*/ 177 w 202"/>
              <a:gd name="T17" fmla="*/ 76 h 192"/>
              <a:gd name="T18" fmla="*/ 102 w 202"/>
              <a:gd name="T19" fmla="*/ 84 h 192"/>
              <a:gd name="T20" fmla="*/ 177 w 202"/>
              <a:gd name="T21" fmla="*/ 76 h 192"/>
              <a:gd name="T22" fmla="*/ 94 w 202"/>
              <a:gd name="T23" fmla="*/ 51 h 192"/>
              <a:gd name="T24" fmla="*/ 153 w 202"/>
              <a:gd name="T25" fmla="*/ 59 h 192"/>
              <a:gd name="T26" fmla="*/ 202 w 202"/>
              <a:gd name="T27" fmla="*/ 49 h 192"/>
              <a:gd name="T28" fmla="*/ 192 w 202"/>
              <a:gd name="T29" fmla="*/ 192 h 192"/>
              <a:gd name="T30" fmla="*/ 45 w 202"/>
              <a:gd name="T31" fmla="*/ 182 h 192"/>
              <a:gd name="T32" fmla="*/ 49 w 202"/>
              <a:gd name="T33" fmla="*/ 151 h 192"/>
              <a:gd name="T34" fmla="*/ 57 w 202"/>
              <a:gd name="T35" fmla="*/ 180 h 192"/>
              <a:gd name="T36" fmla="*/ 190 w 202"/>
              <a:gd name="T37" fmla="*/ 55 h 192"/>
              <a:gd name="T38" fmla="*/ 147 w 202"/>
              <a:gd name="T39" fmla="*/ 39 h 192"/>
              <a:gd name="T40" fmla="*/ 57 w 202"/>
              <a:gd name="T41" fmla="*/ 12 h 192"/>
              <a:gd name="T42" fmla="*/ 49 w 202"/>
              <a:gd name="T43" fmla="*/ 41 h 192"/>
              <a:gd name="T44" fmla="*/ 45 w 202"/>
              <a:gd name="T45" fmla="*/ 10 h 192"/>
              <a:gd name="T46" fmla="*/ 153 w 202"/>
              <a:gd name="T47" fmla="*/ 0 h 192"/>
              <a:gd name="T48" fmla="*/ 157 w 202"/>
              <a:gd name="T49" fmla="*/ 1 h 192"/>
              <a:gd name="T50" fmla="*/ 202 w 202"/>
              <a:gd name="T51" fmla="*/ 49 h 192"/>
              <a:gd name="T52" fmla="*/ 182 w 202"/>
              <a:gd name="T53" fmla="*/ 43 h 192"/>
              <a:gd name="T54" fmla="*/ 159 w 202"/>
              <a:gd name="T55" fmla="*/ 39 h 192"/>
              <a:gd name="T56" fmla="*/ 182 w 202"/>
              <a:gd name="T57" fmla="*/ 43 h 192"/>
              <a:gd name="T58" fmla="*/ 137 w 202"/>
              <a:gd name="T59" fmla="*/ 158 h 192"/>
              <a:gd name="T60" fmla="*/ 70 w 202"/>
              <a:gd name="T61" fmla="*/ 150 h 192"/>
              <a:gd name="T62" fmla="*/ 177 w 202"/>
              <a:gd name="T63" fmla="*/ 101 h 192"/>
              <a:gd name="T64" fmla="*/ 102 w 202"/>
              <a:gd name="T65" fmla="*/ 109 h 192"/>
              <a:gd name="T66" fmla="*/ 177 w 202"/>
              <a:gd name="T67" fmla="*/ 101 h 192"/>
              <a:gd name="T68" fmla="*/ 95 w 202"/>
              <a:gd name="T69" fmla="*/ 125 h 192"/>
              <a:gd name="T70" fmla="*/ 177 w 202"/>
              <a:gd name="T71" fmla="*/ 13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2" h="192">
                <a:moveTo>
                  <a:pt x="78" y="87"/>
                </a:moveTo>
                <a:cubicBezTo>
                  <a:pt x="43" y="118"/>
                  <a:pt x="43" y="118"/>
                  <a:pt x="43" y="118"/>
                </a:cubicBezTo>
                <a:cubicBezTo>
                  <a:pt x="20" y="99"/>
                  <a:pt x="20" y="99"/>
                  <a:pt x="20" y="99"/>
                </a:cubicBezTo>
                <a:cubicBezTo>
                  <a:pt x="29" y="88"/>
                  <a:pt x="29" y="88"/>
                  <a:pt x="29" y="88"/>
                </a:cubicBezTo>
                <a:cubicBezTo>
                  <a:pt x="43" y="100"/>
                  <a:pt x="43" y="100"/>
                  <a:pt x="43" y="100"/>
                </a:cubicBezTo>
                <a:cubicBezTo>
                  <a:pt x="69" y="77"/>
                  <a:pt x="69" y="77"/>
                  <a:pt x="69" y="77"/>
                </a:cubicBezTo>
                <a:lnTo>
                  <a:pt x="78" y="87"/>
                </a:lnTo>
                <a:close/>
                <a:moveTo>
                  <a:pt x="49" y="145"/>
                </a:moveTo>
                <a:cubicBezTo>
                  <a:pt x="22" y="145"/>
                  <a:pt x="0" y="123"/>
                  <a:pt x="0" y="96"/>
                </a:cubicBezTo>
                <a:cubicBezTo>
                  <a:pt x="0" y="69"/>
                  <a:pt x="22" y="47"/>
                  <a:pt x="49" y="47"/>
                </a:cubicBezTo>
                <a:cubicBezTo>
                  <a:pt x="76" y="47"/>
                  <a:pt x="98" y="69"/>
                  <a:pt x="98" y="96"/>
                </a:cubicBezTo>
                <a:cubicBezTo>
                  <a:pt x="98" y="123"/>
                  <a:pt x="76" y="145"/>
                  <a:pt x="49" y="145"/>
                </a:cubicBezTo>
                <a:moveTo>
                  <a:pt x="49" y="133"/>
                </a:moveTo>
                <a:cubicBezTo>
                  <a:pt x="69" y="133"/>
                  <a:pt x="86" y="116"/>
                  <a:pt x="86" y="96"/>
                </a:cubicBezTo>
                <a:cubicBezTo>
                  <a:pt x="86" y="76"/>
                  <a:pt x="69" y="59"/>
                  <a:pt x="49" y="59"/>
                </a:cubicBezTo>
                <a:cubicBezTo>
                  <a:pt x="29" y="59"/>
                  <a:pt x="12" y="76"/>
                  <a:pt x="12" y="96"/>
                </a:cubicBezTo>
                <a:cubicBezTo>
                  <a:pt x="12" y="116"/>
                  <a:pt x="29" y="133"/>
                  <a:pt x="49" y="133"/>
                </a:cubicBezTo>
                <a:moveTo>
                  <a:pt x="177" y="76"/>
                </a:moveTo>
                <a:cubicBezTo>
                  <a:pt x="100" y="76"/>
                  <a:pt x="100" y="76"/>
                  <a:pt x="100" y="76"/>
                </a:cubicBezTo>
                <a:cubicBezTo>
                  <a:pt x="101" y="79"/>
                  <a:pt x="102" y="81"/>
                  <a:pt x="102" y="84"/>
                </a:cubicBezTo>
                <a:cubicBezTo>
                  <a:pt x="177" y="84"/>
                  <a:pt x="177" y="84"/>
                  <a:pt x="177" y="84"/>
                </a:cubicBezTo>
                <a:lnTo>
                  <a:pt x="177" y="76"/>
                </a:lnTo>
                <a:close/>
                <a:moveTo>
                  <a:pt x="144" y="51"/>
                </a:moveTo>
                <a:cubicBezTo>
                  <a:pt x="94" y="51"/>
                  <a:pt x="94" y="51"/>
                  <a:pt x="94" y="51"/>
                </a:cubicBezTo>
                <a:cubicBezTo>
                  <a:pt x="94" y="59"/>
                  <a:pt x="94" y="59"/>
                  <a:pt x="94" y="59"/>
                </a:cubicBezTo>
                <a:cubicBezTo>
                  <a:pt x="153" y="59"/>
                  <a:pt x="153" y="59"/>
                  <a:pt x="153" y="59"/>
                </a:cubicBezTo>
                <a:cubicBezTo>
                  <a:pt x="150" y="58"/>
                  <a:pt x="147" y="55"/>
                  <a:pt x="144" y="51"/>
                </a:cubicBezTo>
                <a:moveTo>
                  <a:pt x="202" y="49"/>
                </a:moveTo>
                <a:cubicBezTo>
                  <a:pt x="202" y="182"/>
                  <a:pt x="202" y="182"/>
                  <a:pt x="202" y="182"/>
                </a:cubicBezTo>
                <a:cubicBezTo>
                  <a:pt x="202" y="188"/>
                  <a:pt x="198" y="192"/>
                  <a:pt x="192" y="192"/>
                </a:cubicBezTo>
                <a:cubicBezTo>
                  <a:pt x="55" y="192"/>
                  <a:pt x="55" y="192"/>
                  <a:pt x="55" y="192"/>
                </a:cubicBezTo>
                <a:cubicBezTo>
                  <a:pt x="49" y="192"/>
                  <a:pt x="45" y="188"/>
                  <a:pt x="45" y="182"/>
                </a:cubicBezTo>
                <a:cubicBezTo>
                  <a:pt x="45" y="151"/>
                  <a:pt x="45" y="151"/>
                  <a:pt x="45" y="151"/>
                </a:cubicBezTo>
                <a:cubicBezTo>
                  <a:pt x="46" y="151"/>
                  <a:pt x="48" y="151"/>
                  <a:pt x="49" y="151"/>
                </a:cubicBezTo>
                <a:cubicBezTo>
                  <a:pt x="52" y="151"/>
                  <a:pt x="54" y="150"/>
                  <a:pt x="57" y="150"/>
                </a:cubicBezTo>
                <a:cubicBezTo>
                  <a:pt x="57" y="180"/>
                  <a:pt x="57" y="180"/>
                  <a:pt x="57" y="180"/>
                </a:cubicBezTo>
                <a:cubicBezTo>
                  <a:pt x="190" y="180"/>
                  <a:pt x="190" y="180"/>
                  <a:pt x="190" y="180"/>
                </a:cubicBezTo>
                <a:cubicBezTo>
                  <a:pt x="190" y="55"/>
                  <a:pt x="190" y="55"/>
                  <a:pt x="190" y="55"/>
                </a:cubicBezTo>
                <a:cubicBezTo>
                  <a:pt x="163" y="55"/>
                  <a:pt x="163" y="55"/>
                  <a:pt x="163" y="55"/>
                </a:cubicBezTo>
                <a:cubicBezTo>
                  <a:pt x="154" y="55"/>
                  <a:pt x="147" y="48"/>
                  <a:pt x="147" y="39"/>
                </a:cubicBezTo>
                <a:cubicBezTo>
                  <a:pt x="147" y="12"/>
                  <a:pt x="147" y="12"/>
                  <a:pt x="147" y="12"/>
                </a:cubicBezTo>
                <a:cubicBezTo>
                  <a:pt x="57" y="12"/>
                  <a:pt x="57" y="12"/>
                  <a:pt x="57" y="12"/>
                </a:cubicBezTo>
                <a:cubicBezTo>
                  <a:pt x="57" y="42"/>
                  <a:pt x="57" y="42"/>
                  <a:pt x="57" y="42"/>
                </a:cubicBezTo>
                <a:cubicBezTo>
                  <a:pt x="54" y="42"/>
                  <a:pt x="52" y="41"/>
                  <a:pt x="49" y="41"/>
                </a:cubicBezTo>
                <a:cubicBezTo>
                  <a:pt x="48" y="41"/>
                  <a:pt x="46" y="41"/>
                  <a:pt x="45" y="42"/>
                </a:cubicBezTo>
                <a:cubicBezTo>
                  <a:pt x="45" y="10"/>
                  <a:pt x="45" y="10"/>
                  <a:pt x="45" y="10"/>
                </a:cubicBezTo>
                <a:cubicBezTo>
                  <a:pt x="45" y="4"/>
                  <a:pt x="49" y="0"/>
                  <a:pt x="55" y="0"/>
                </a:cubicBezTo>
                <a:cubicBezTo>
                  <a:pt x="153" y="0"/>
                  <a:pt x="153" y="0"/>
                  <a:pt x="153" y="0"/>
                </a:cubicBezTo>
                <a:cubicBezTo>
                  <a:pt x="153" y="0"/>
                  <a:pt x="153" y="0"/>
                  <a:pt x="153" y="0"/>
                </a:cubicBezTo>
                <a:cubicBezTo>
                  <a:pt x="155" y="0"/>
                  <a:pt x="156" y="0"/>
                  <a:pt x="157" y="1"/>
                </a:cubicBezTo>
                <a:cubicBezTo>
                  <a:pt x="200" y="44"/>
                  <a:pt x="200" y="44"/>
                  <a:pt x="200" y="44"/>
                </a:cubicBezTo>
                <a:cubicBezTo>
                  <a:pt x="202" y="46"/>
                  <a:pt x="202" y="46"/>
                  <a:pt x="202" y="49"/>
                </a:cubicBezTo>
                <a:cubicBezTo>
                  <a:pt x="202" y="49"/>
                  <a:pt x="202" y="49"/>
                  <a:pt x="202" y="49"/>
                </a:cubicBezTo>
                <a:moveTo>
                  <a:pt x="182" y="43"/>
                </a:moveTo>
                <a:cubicBezTo>
                  <a:pt x="159" y="20"/>
                  <a:pt x="159" y="20"/>
                  <a:pt x="159" y="20"/>
                </a:cubicBezTo>
                <a:cubicBezTo>
                  <a:pt x="159" y="39"/>
                  <a:pt x="159" y="39"/>
                  <a:pt x="159" y="39"/>
                </a:cubicBezTo>
                <a:cubicBezTo>
                  <a:pt x="159" y="42"/>
                  <a:pt x="161" y="43"/>
                  <a:pt x="163" y="43"/>
                </a:cubicBezTo>
                <a:lnTo>
                  <a:pt x="182" y="43"/>
                </a:lnTo>
                <a:close/>
                <a:moveTo>
                  <a:pt x="70" y="158"/>
                </a:moveTo>
                <a:cubicBezTo>
                  <a:pt x="137" y="158"/>
                  <a:pt x="137" y="158"/>
                  <a:pt x="137" y="158"/>
                </a:cubicBezTo>
                <a:cubicBezTo>
                  <a:pt x="137" y="150"/>
                  <a:pt x="137" y="150"/>
                  <a:pt x="137" y="150"/>
                </a:cubicBezTo>
                <a:cubicBezTo>
                  <a:pt x="70" y="150"/>
                  <a:pt x="70" y="150"/>
                  <a:pt x="70" y="150"/>
                </a:cubicBezTo>
                <a:lnTo>
                  <a:pt x="70" y="158"/>
                </a:lnTo>
                <a:close/>
                <a:moveTo>
                  <a:pt x="177" y="101"/>
                </a:moveTo>
                <a:cubicBezTo>
                  <a:pt x="103" y="101"/>
                  <a:pt x="103" y="101"/>
                  <a:pt x="103" y="101"/>
                </a:cubicBezTo>
                <a:cubicBezTo>
                  <a:pt x="103" y="103"/>
                  <a:pt x="103" y="106"/>
                  <a:pt x="102" y="109"/>
                </a:cubicBezTo>
                <a:cubicBezTo>
                  <a:pt x="177" y="109"/>
                  <a:pt x="177" y="109"/>
                  <a:pt x="177" y="109"/>
                </a:cubicBezTo>
                <a:lnTo>
                  <a:pt x="177" y="101"/>
                </a:lnTo>
                <a:close/>
                <a:moveTo>
                  <a:pt x="177" y="125"/>
                </a:moveTo>
                <a:cubicBezTo>
                  <a:pt x="95" y="125"/>
                  <a:pt x="95" y="125"/>
                  <a:pt x="95" y="125"/>
                </a:cubicBezTo>
                <a:cubicBezTo>
                  <a:pt x="93" y="128"/>
                  <a:pt x="91" y="131"/>
                  <a:pt x="89" y="133"/>
                </a:cubicBezTo>
                <a:cubicBezTo>
                  <a:pt x="177" y="133"/>
                  <a:pt x="177" y="133"/>
                  <a:pt x="177" y="133"/>
                </a:cubicBezTo>
                <a:lnTo>
                  <a:pt x="177" y="125"/>
                </a:lnTo>
                <a:close/>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grpSp>
        <p:nvGrpSpPr>
          <p:cNvPr id="3" name="组合 2"/>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6" name="图片 5"/>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9" name="文本框 8"/>
          <p:cNvSpPr txBox="1"/>
          <p:nvPr/>
        </p:nvSpPr>
        <p:spPr>
          <a:xfrm>
            <a:off x="4985385" y="4742815"/>
            <a:ext cx="6594475" cy="811530"/>
          </a:xfrm>
          <a:prstGeom prst="rect">
            <a:avLst/>
          </a:prstGeom>
          <a:noFill/>
        </p:spPr>
        <p:txBody>
          <a:bodyPr wrap="square" rtlCol="0">
            <a:noAutofit/>
          </a:bodyPr>
          <a:p>
            <a:pPr algn="just">
              <a:lnSpc>
                <a:spcPct val="150000"/>
              </a:lnSpc>
              <a:buClr>
                <a:srgbClr val="127FB8"/>
              </a:buClr>
            </a:pP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一周内的急性</a:t>
            </a:r>
            <a:r>
              <a:rPr lang="en-US" altLang="zh-CN" dirty="0">
                <a:solidFill>
                  <a:schemeClr val="bg2">
                    <a:lumMod val="25000"/>
                  </a:schemeClr>
                </a:solidFill>
                <a:latin typeface="微软雅黑" panose="020B0503020204020204" pitchFamily="34" charset="-122"/>
                <a:ea typeface="微软雅黑" panose="020B0503020204020204" pitchFamily="34" charset="-122"/>
                <a:sym typeface="+mn-ea"/>
              </a:rPr>
              <a:t>SAH</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在</a:t>
            </a:r>
            <a:r>
              <a:rPr lang="en-US" altLang="zh-CN" dirty="0">
                <a:solidFill>
                  <a:schemeClr val="bg2">
                    <a:lumMod val="25000"/>
                  </a:schemeClr>
                </a:solidFill>
                <a:latin typeface="微软雅黑" panose="020B0503020204020204" pitchFamily="34" charset="-122"/>
                <a:ea typeface="微软雅黑" panose="020B0503020204020204" pitchFamily="34" charset="-122"/>
                <a:sym typeface="+mn-ea"/>
              </a:rPr>
              <a:t>MRI</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很难查出。磁共振血管造影</a:t>
            </a:r>
            <a:r>
              <a:rPr lang="en-US" altLang="zh-CN" dirty="0">
                <a:solidFill>
                  <a:schemeClr val="bg2">
                    <a:lumMod val="25000"/>
                  </a:schemeClr>
                </a:solidFill>
                <a:latin typeface="微软雅黑" panose="020B0503020204020204" pitchFamily="34" charset="-122"/>
                <a:ea typeface="微软雅黑" panose="020B0503020204020204" pitchFamily="34" charset="-122"/>
                <a:sym typeface="+mn-ea"/>
              </a:rPr>
              <a:t>(MRA)</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是非创伤性的脑血管成像方法，对头颈及颅内血管性疾病可作为初步诊断。</a:t>
            </a:r>
            <a:endParaRPr lang="zh-CN" altLang="en-US"/>
          </a:p>
        </p:txBody>
      </p:sp>
      <p:pic>
        <p:nvPicPr>
          <p:cNvPr id="7" name="图片 6" descr="DSC00829.JPG"/>
          <p:cNvPicPr>
            <a:picLocks noChangeAspect="1"/>
          </p:cNvPicPr>
          <p:nvPr/>
        </p:nvPicPr>
        <p:blipFill>
          <a:blip r:embed="rId3">
            <a:extLst>
              <a:ext uri="{28A0092B-C50C-407E-A947-70E740481C1C}">
                <a14:useLocalDpi xmlns:a14="http://schemas.microsoft.com/office/drawing/2010/main" val="0"/>
              </a:ext>
            </a:extLst>
          </a:blip>
          <a:srcRect l="49861" t="51944"/>
          <a:stretch>
            <a:fillRect/>
          </a:stretch>
        </p:blipFill>
        <p:spPr bwMode="auto">
          <a:xfrm>
            <a:off x="4985361" y="1230984"/>
            <a:ext cx="3430588" cy="329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图片 23" descr="DSC00829.JPG"/>
          <p:cNvPicPr>
            <a:picLocks noChangeAspect="1"/>
          </p:cNvPicPr>
          <p:nvPr/>
        </p:nvPicPr>
        <p:blipFill>
          <a:blip r:embed="rId3">
            <a:extLst>
              <a:ext uri="{28A0092B-C50C-407E-A947-70E740481C1C}">
                <a14:useLocalDpi xmlns:a14="http://schemas.microsoft.com/office/drawing/2010/main" val="0"/>
              </a:ext>
            </a:extLst>
          </a:blip>
          <a:srcRect t="1147" r="51724" b="50687"/>
          <a:stretch>
            <a:fillRect/>
          </a:stretch>
        </p:blipFill>
        <p:spPr bwMode="auto">
          <a:xfrm>
            <a:off x="8567714" y="1230984"/>
            <a:ext cx="3286125" cy="328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500" fill="hold"/>
                                        <p:tgtEl>
                                          <p:spTgt spid="24"/>
                                        </p:tgtEl>
                                        <p:attrNameLst>
                                          <p:attrName>ppt_w</p:attrName>
                                        </p:attrNameLst>
                                      </p:cBhvr>
                                      <p:tavLst>
                                        <p:tav tm="0">
                                          <p:val>
                                            <p:fltVal val="0"/>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诊</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断</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6"/>
          <p:cNvSpPr txBox="1"/>
          <p:nvPr/>
        </p:nvSpPr>
        <p:spPr>
          <a:xfrm>
            <a:off x="2159107" y="3641136"/>
            <a:ext cx="1375202" cy="58356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DSA</a:t>
            </a:r>
            <a:endParaRPr kumimoji="0" lang="en-US" altLang="zh-CN"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1" name="Freeform: Shape 1"/>
          <p:cNvSpPr/>
          <p:nvPr/>
        </p:nvSpPr>
        <p:spPr>
          <a:xfrm>
            <a:off x="2841458" y="2636746"/>
            <a:ext cx="1450574" cy="11819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656" y="0"/>
                  <a:pt x="19519" y="9282"/>
                  <a:pt x="21600" y="21600"/>
                </a:cubicBezTo>
              </a:path>
            </a:pathLst>
          </a:custGeom>
          <a:noFill/>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3" name="Freeform: Shape 2"/>
          <p:cNvSpPr/>
          <p:nvPr/>
        </p:nvSpPr>
        <p:spPr>
          <a:xfrm>
            <a:off x="4202822" y="3742245"/>
            <a:ext cx="157095" cy="150797"/>
          </a:xfrm>
          <a:custGeom>
            <a:avLst/>
            <a:gdLst/>
            <a:ahLst/>
            <a:cxnLst>
              <a:cxn ang="0">
                <a:pos x="wd2" y="hd2"/>
              </a:cxn>
              <a:cxn ang="5400000">
                <a:pos x="wd2" y="hd2"/>
              </a:cxn>
              <a:cxn ang="10800000">
                <a:pos x="wd2" y="hd2"/>
              </a:cxn>
              <a:cxn ang="16200000">
                <a:pos x="wd2" y="hd2"/>
              </a:cxn>
            </a:cxnLst>
            <a:rect l="0" t="0" r="r" b="b"/>
            <a:pathLst>
              <a:path w="21600" h="21600" extrusionOk="0">
                <a:moveTo>
                  <a:pt x="0" y="4378"/>
                </a:moveTo>
                <a:lnTo>
                  <a:pt x="14306" y="21600"/>
                </a:lnTo>
                <a:lnTo>
                  <a:pt x="21600" y="0"/>
                </a:lnTo>
                <a:lnTo>
                  <a:pt x="0" y="4378"/>
                </a:lnTo>
                <a:close/>
              </a:path>
            </a:pathLst>
          </a:custGeom>
          <a:solidFill>
            <a:schemeClr val="accent1"/>
          </a:solidFill>
          <a:ln w="12700">
            <a:noFill/>
            <a:miter lim="400000"/>
          </a:ln>
        </p:spPr>
        <p:txBody>
          <a:bodyPr anchor="ctr"/>
          <a:lstStyle/>
          <a:p>
            <a:pPr algn="ctr"/>
            <a:endParaRPr>
              <a:solidFill>
                <a:schemeClr val="accent1"/>
              </a:solidFill>
              <a:latin typeface="+mn-ea"/>
              <a:cs typeface="+mn-ea"/>
              <a:sym typeface="+mn-lt"/>
            </a:endParaRPr>
          </a:p>
        </p:txBody>
      </p:sp>
      <p:sp>
        <p:nvSpPr>
          <p:cNvPr id="14" name="Freeform: Shape 3"/>
          <p:cNvSpPr/>
          <p:nvPr/>
        </p:nvSpPr>
        <p:spPr>
          <a:xfrm>
            <a:off x="1775261" y="3004341"/>
            <a:ext cx="1088240" cy="825366"/>
          </a:xfrm>
          <a:custGeom>
            <a:avLst/>
            <a:gdLst/>
            <a:ahLst/>
            <a:cxnLst>
              <a:cxn ang="0">
                <a:pos x="wd2" y="hd2"/>
              </a:cxn>
              <a:cxn ang="5400000">
                <a:pos x="wd2" y="hd2"/>
              </a:cxn>
              <a:cxn ang="10800000">
                <a:pos x="wd2" y="hd2"/>
              </a:cxn>
              <a:cxn ang="16200000">
                <a:pos x="wd2" y="hd2"/>
              </a:cxn>
            </a:cxnLst>
            <a:rect l="0" t="0" r="r" b="b"/>
            <a:pathLst>
              <a:path w="21600" h="21483" extrusionOk="0">
                <a:moveTo>
                  <a:pt x="21600" y="9"/>
                </a:moveTo>
                <a:cubicBezTo>
                  <a:pt x="17681" y="-117"/>
                  <a:pt x="13715" y="1202"/>
                  <a:pt x="10083" y="3964"/>
                </a:cubicBezTo>
                <a:cubicBezTo>
                  <a:pt x="4874" y="8046"/>
                  <a:pt x="1434" y="14388"/>
                  <a:pt x="0" y="2148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5" name="Freeform: Shape 4"/>
          <p:cNvSpPr/>
          <p:nvPr/>
        </p:nvSpPr>
        <p:spPr>
          <a:xfrm>
            <a:off x="1715086" y="3750090"/>
            <a:ext cx="159106" cy="151073"/>
          </a:xfrm>
          <a:custGeom>
            <a:avLst/>
            <a:gdLst/>
            <a:ahLst/>
            <a:cxnLst>
              <a:cxn ang="0">
                <a:pos x="wd2" y="hd2"/>
              </a:cxn>
              <a:cxn ang="5400000">
                <a:pos x="wd2" y="hd2"/>
              </a:cxn>
              <a:cxn ang="10800000">
                <a:pos x="wd2" y="hd2"/>
              </a:cxn>
              <a:cxn ang="16200000">
                <a:pos x="wd2" y="hd2"/>
              </a:cxn>
            </a:cxnLst>
            <a:rect l="0" t="0" r="r" b="b"/>
            <a:pathLst>
              <a:path w="21600" h="21600" extrusionOk="0">
                <a:moveTo>
                  <a:pt x="21600" y="4086"/>
                </a:moveTo>
                <a:lnTo>
                  <a:pt x="7200" y="21600"/>
                </a:lnTo>
                <a:lnTo>
                  <a:pt x="0" y="0"/>
                </a:lnTo>
                <a:lnTo>
                  <a:pt x="21600" y="4086"/>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6" name="Freeform: Shape 5"/>
          <p:cNvSpPr/>
          <p:nvPr/>
        </p:nvSpPr>
        <p:spPr>
          <a:xfrm>
            <a:off x="2129027" y="1978597"/>
            <a:ext cx="1375202" cy="13752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17" name="Freeform: Shape 6"/>
          <p:cNvSpPr/>
          <p:nvPr/>
        </p:nvSpPr>
        <p:spPr>
          <a:xfrm>
            <a:off x="2190691" y="5417842"/>
            <a:ext cx="177394" cy="170505"/>
          </a:xfrm>
          <a:custGeom>
            <a:avLst/>
            <a:gdLst/>
            <a:ahLst/>
            <a:cxnLst>
              <a:cxn ang="0">
                <a:pos x="wd2" y="hd2"/>
              </a:cxn>
              <a:cxn ang="5400000">
                <a:pos x="wd2" y="hd2"/>
              </a:cxn>
              <a:cxn ang="10800000">
                <a:pos x="wd2" y="hd2"/>
              </a:cxn>
              <a:cxn ang="16200000">
                <a:pos x="wd2" y="hd2"/>
              </a:cxn>
            </a:cxnLst>
            <a:rect l="0" t="0" r="r" b="b"/>
            <a:pathLst>
              <a:path w="21600" h="21600" extrusionOk="0">
                <a:moveTo>
                  <a:pt x="0" y="4261"/>
                </a:moveTo>
                <a:lnTo>
                  <a:pt x="14259" y="21600"/>
                </a:lnTo>
                <a:lnTo>
                  <a:pt x="21600" y="0"/>
                </a:lnTo>
                <a:lnTo>
                  <a:pt x="0" y="4261"/>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8" name="Freeform: Shape 7"/>
          <p:cNvSpPr/>
          <p:nvPr/>
        </p:nvSpPr>
        <p:spPr>
          <a:xfrm>
            <a:off x="2324535" y="4915014"/>
            <a:ext cx="1762779" cy="680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384" y="12975"/>
                  <a:pt x="12748" y="21600"/>
                  <a:pt x="6344" y="21600"/>
                </a:cubicBezTo>
                <a:cubicBezTo>
                  <a:pt x="4102" y="21600"/>
                  <a:pt x="1977" y="20531"/>
                  <a:pt x="0" y="1862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9" name="Freeform: Shape 8"/>
          <p:cNvSpPr/>
          <p:nvPr/>
        </p:nvSpPr>
        <p:spPr>
          <a:xfrm>
            <a:off x="3547502" y="3250774"/>
            <a:ext cx="409669" cy="1363796"/>
          </a:xfrm>
          <a:custGeom>
            <a:avLst/>
            <a:gdLst/>
            <a:ahLst/>
            <a:cxnLst>
              <a:cxn ang="0">
                <a:pos x="wd2" y="hd2"/>
              </a:cxn>
              <a:cxn ang="5400000">
                <a:pos x="wd2" y="hd2"/>
              </a:cxn>
              <a:cxn ang="10800000">
                <a:pos x="wd2" y="hd2"/>
              </a:cxn>
              <a:cxn ang="16200000">
                <a:pos x="wd2" y="hd2"/>
              </a:cxn>
            </a:cxnLst>
            <a:rect l="0" t="0" r="r" b="b"/>
            <a:pathLst>
              <a:path w="19442" h="21600" extrusionOk="0">
                <a:moveTo>
                  <a:pt x="13714" y="21600"/>
                </a:moveTo>
                <a:cubicBezTo>
                  <a:pt x="21600" y="16448"/>
                  <a:pt x="21600" y="10113"/>
                  <a:pt x="12114" y="4732"/>
                </a:cubicBezTo>
                <a:cubicBezTo>
                  <a:pt x="8800" y="2900"/>
                  <a:pt x="4686" y="1298"/>
                  <a:pt x="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0" name="Freeform: Shape 9"/>
          <p:cNvSpPr/>
          <p:nvPr/>
        </p:nvSpPr>
        <p:spPr>
          <a:xfrm>
            <a:off x="3493387" y="3202833"/>
            <a:ext cx="156803" cy="1509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4816"/>
                </a:lnTo>
                <a:lnTo>
                  <a:pt x="7013" y="21600"/>
                </a:lnTo>
                <a:lnTo>
                  <a:pt x="0" y="0"/>
                </a:lnTo>
                <a:close/>
              </a:path>
            </a:pathLst>
          </a:custGeom>
          <a:solidFill>
            <a:schemeClr val="accent1"/>
          </a:solidFill>
          <a:ln>
            <a:noFill/>
            <a:round/>
          </a:ln>
        </p:spPr>
        <p:txBody>
          <a:bodyPr anchor="ctr"/>
          <a:lstStyle/>
          <a:p>
            <a:pPr algn="ctr"/>
            <a:endParaRPr>
              <a:solidFill>
                <a:schemeClr val="accent1"/>
              </a:solidFill>
              <a:latin typeface="+mn-ea"/>
              <a:cs typeface="+mn-ea"/>
              <a:sym typeface="+mn-lt"/>
            </a:endParaRPr>
          </a:p>
        </p:txBody>
      </p:sp>
      <p:sp>
        <p:nvSpPr>
          <p:cNvPr id="21" name="Freeform: Shape 10"/>
          <p:cNvSpPr/>
          <p:nvPr/>
        </p:nvSpPr>
        <p:spPr>
          <a:xfrm>
            <a:off x="345848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26" name="Freeform: Shape 11"/>
          <p:cNvSpPr/>
          <p:nvPr/>
        </p:nvSpPr>
        <p:spPr>
          <a:xfrm>
            <a:off x="1361282" y="3077578"/>
            <a:ext cx="428734" cy="1810756"/>
          </a:xfrm>
          <a:custGeom>
            <a:avLst/>
            <a:gdLst/>
            <a:ahLst/>
            <a:cxnLst>
              <a:cxn ang="0">
                <a:pos x="wd2" y="hd2"/>
              </a:cxn>
              <a:cxn ang="5400000">
                <a:pos x="wd2" y="hd2"/>
              </a:cxn>
              <a:cxn ang="10800000">
                <a:pos x="wd2" y="hd2"/>
              </a:cxn>
              <a:cxn ang="16200000">
                <a:pos x="wd2" y="hd2"/>
              </a:cxn>
            </a:cxnLst>
            <a:rect l="0" t="0" r="r" b="b"/>
            <a:pathLst>
              <a:path w="21600" h="21600" extrusionOk="0">
                <a:moveTo>
                  <a:pt x="11043" y="21600"/>
                </a:moveTo>
                <a:cubicBezTo>
                  <a:pt x="4004" y="18929"/>
                  <a:pt x="0" y="15769"/>
                  <a:pt x="0" y="12380"/>
                </a:cubicBezTo>
                <a:cubicBezTo>
                  <a:pt x="0" y="7554"/>
                  <a:pt x="8252" y="3188"/>
                  <a:pt x="2160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9" name="Freeform: Shape 12"/>
          <p:cNvSpPr/>
          <p:nvPr/>
        </p:nvSpPr>
        <p:spPr>
          <a:xfrm>
            <a:off x="1689197" y="3032311"/>
            <a:ext cx="155811" cy="1519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929"/>
                </a:lnTo>
                <a:lnTo>
                  <a:pt x="14965" y="21600"/>
                </a:lnTo>
                <a:lnTo>
                  <a:pt x="21600" y="0"/>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30" name="Freeform: Shape 13"/>
          <p:cNvSpPr/>
          <p:nvPr/>
        </p:nvSpPr>
        <p:spPr>
          <a:xfrm>
            <a:off x="1891408" y="4676051"/>
            <a:ext cx="1314349" cy="546990"/>
          </a:xfrm>
          <a:custGeom>
            <a:avLst/>
            <a:gdLst/>
            <a:ahLst/>
            <a:cxnLst>
              <a:cxn ang="0">
                <a:pos x="wd2" y="hd2"/>
              </a:cxn>
              <a:cxn ang="5400000">
                <a:pos x="wd2" y="hd2"/>
              </a:cxn>
              <a:cxn ang="10800000">
                <a:pos x="wd2" y="hd2"/>
              </a:cxn>
              <a:cxn ang="16200000">
                <a:pos x="wd2" y="hd2"/>
              </a:cxn>
            </a:cxnLst>
            <a:rect l="0" t="0" r="r" b="b"/>
            <a:pathLst>
              <a:path w="21600" h="18027" extrusionOk="0">
                <a:moveTo>
                  <a:pt x="0" y="0"/>
                </a:moveTo>
                <a:cubicBezTo>
                  <a:pt x="4470" y="15247"/>
                  <a:pt x="13609" y="21600"/>
                  <a:pt x="21600" y="16041"/>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40" name="Freeform: Shape 14"/>
          <p:cNvSpPr/>
          <p:nvPr/>
        </p:nvSpPr>
        <p:spPr>
          <a:xfrm>
            <a:off x="3150737" y="5096814"/>
            <a:ext cx="155888" cy="151876"/>
          </a:xfrm>
          <a:custGeom>
            <a:avLst/>
            <a:gdLst/>
            <a:ahLst/>
            <a:cxnLst>
              <a:cxn ang="0">
                <a:pos x="wd2" y="hd2"/>
              </a:cxn>
              <a:cxn ang="5400000">
                <a:pos x="wd2" y="hd2"/>
              </a:cxn>
              <a:cxn ang="10800000">
                <a:pos x="wd2" y="hd2"/>
              </a:cxn>
              <a:cxn ang="16200000">
                <a:pos x="wd2" y="hd2"/>
              </a:cxn>
            </a:cxnLst>
            <a:rect l="0" t="0" r="r" b="b"/>
            <a:pathLst>
              <a:path w="21600" h="21600" extrusionOk="0">
                <a:moveTo>
                  <a:pt x="21600" y="4204"/>
                </a:moveTo>
                <a:lnTo>
                  <a:pt x="7341" y="21600"/>
                </a:lnTo>
                <a:lnTo>
                  <a:pt x="0" y="0"/>
                </a:lnTo>
                <a:lnTo>
                  <a:pt x="21600" y="4204"/>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41" name="Freeform: Shape 15"/>
          <p:cNvSpPr/>
          <p:nvPr/>
        </p:nvSpPr>
        <p:spPr>
          <a:xfrm>
            <a:off x="89369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42" name="Freeform: Shape 56"/>
          <p:cNvSpPr/>
          <p:nvPr/>
        </p:nvSpPr>
        <p:spPr bwMode="auto">
          <a:xfrm>
            <a:off x="3886868" y="4608140"/>
            <a:ext cx="518429" cy="519637"/>
          </a:xfrm>
          <a:custGeom>
            <a:avLst/>
            <a:gdLst>
              <a:gd name="T0" fmla="*/ 103 w 181"/>
              <a:gd name="T1" fmla="*/ 23 h 181"/>
              <a:gd name="T2" fmla="*/ 23 w 181"/>
              <a:gd name="T3" fmla="*/ 23 h 181"/>
              <a:gd name="T4" fmla="*/ 23 w 181"/>
              <a:gd name="T5" fmla="*/ 103 h 181"/>
              <a:gd name="T6" fmla="*/ 95 w 181"/>
              <a:gd name="T7" fmla="*/ 110 h 181"/>
              <a:gd name="T8" fmla="*/ 97 w 181"/>
              <a:gd name="T9" fmla="*/ 113 h 181"/>
              <a:gd name="T10" fmla="*/ 97 w 181"/>
              <a:gd name="T11" fmla="*/ 114 h 181"/>
              <a:gd name="T12" fmla="*/ 97 w 181"/>
              <a:gd name="T13" fmla="*/ 122 h 181"/>
              <a:gd name="T14" fmla="*/ 153 w 181"/>
              <a:gd name="T15" fmla="*/ 178 h 181"/>
              <a:gd name="T16" fmla="*/ 161 w 181"/>
              <a:gd name="T17" fmla="*/ 178 h 181"/>
              <a:gd name="T18" fmla="*/ 162 w 181"/>
              <a:gd name="T19" fmla="*/ 178 h 181"/>
              <a:gd name="T20" fmla="*/ 162 w 181"/>
              <a:gd name="T21" fmla="*/ 178 h 181"/>
              <a:gd name="T22" fmla="*/ 168 w 181"/>
              <a:gd name="T23" fmla="*/ 178 h 181"/>
              <a:gd name="T24" fmla="*/ 178 w 181"/>
              <a:gd name="T25" fmla="*/ 168 h 181"/>
              <a:gd name="T26" fmla="*/ 178 w 181"/>
              <a:gd name="T27" fmla="*/ 163 h 181"/>
              <a:gd name="T28" fmla="*/ 178 w 181"/>
              <a:gd name="T29" fmla="*/ 162 h 181"/>
              <a:gd name="T30" fmla="*/ 178 w 181"/>
              <a:gd name="T31" fmla="*/ 161 h 181"/>
              <a:gd name="T32" fmla="*/ 178 w 181"/>
              <a:gd name="T33" fmla="*/ 153 h 181"/>
              <a:gd name="T34" fmla="*/ 122 w 181"/>
              <a:gd name="T35" fmla="*/ 97 h 181"/>
              <a:gd name="T36" fmla="*/ 113 w 181"/>
              <a:gd name="T37" fmla="*/ 97 h 181"/>
              <a:gd name="T38" fmla="*/ 113 w 181"/>
              <a:gd name="T39" fmla="*/ 97 h 181"/>
              <a:gd name="T40" fmla="*/ 110 w 181"/>
              <a:gd name="T41" fmla="*/ 95 h 181"/>
              <a:gd name="T42" fmla="*/ 103 w 181"/>
              <a:gd name="T43" fmla="*/ 23 h 181"/>
              <a:gd name="T44" fmla="*/ 35 w 181"/>
              <a:gd name="T45" fmla="*/ 35 h 181"/>
              <a:gd name="T46" fmla="*/ 91 w 181"/>
              <a:gd name="T47" fmla="*/ 35 h 181"/>
              <a:gd name="T48" fmla="*/ 91 w 181"/>
              <a:gd name="T49" fmla="*/ 91 h 181"/>
              <a:gd name="T50" fmla="*/ 35 w 181"/>
              <a:gd name="T51" fmla="*/ 92 h 181"/>
              <a:gd name="T52" fmla="*/ 35 w 181"/>
              <a:gd name="T53" fmla="*/ 3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1" h="181">
                <a:moveTo>
                  <a:pt x="103" y="23"/>
                </a:moveTo>
                <a:cubicBezTo>
                  <a:pt x="81" y="0"/>
                  <a:pt x="45" y="0"/>
                  <a:pt x="23" y="23"/>
                </a:cubicBezTo>
                <a:cubicBezTo>
                  <a:pt x="0" y="45"/>
                  <a:pt x="0" y="81"/>
                  <a:pt x="23" y="103"/>
                </a:cubicBezTo>
                <a:cubicBezTo>
                  <a:pt x="42" y="123"/>
                  <a:pt x="72" y="125"/>
                  <a:pt x="95" y="110"/>
                </a:cubicBezTo>
                <a:cubicBezTo>
                  <a:pt x="97" y="113"/>
                  <a:pt x="97" y="113"/>
                  <a:pt x="97" y="113"/>
                </a:cubicBezTo>
                <a:cubicBezTo>
                  <a:pt x="97" y="114"/>
                  <a:pt x="97" y="114"/>
                  <a:pt x="97" y="114"/>
                </a:cubicBezTo>
                <a:cubicBezTo>
                  <a:pt x="94" y="116"/>
                  <a:pt x="94" y="120"/>
                  <a:pt x="97" y="122"/>
                </a:cubicBezTo>
                <a:cubicBezTo>
                  <a:pt x="153" y="178"/>
                  <a:pt x="153" y="178"/>
                  <a:pt x="153" y="178"/>
                </a:cubicBezTo>
                <a:cubicBezTo>
                  <a:pt x="155" y="181"/>
                  <a:pt x="159" y="181"/>
                  <a:pt x="161" y="178"/>
                </a:cubicBezTo>
                <a:cubicBezTo>
                  <a:pt x="162" y="178"/>
                  <a:pt x="162" y="178"/>
                  <a:pt x="162" y="178"/>
                </a:cubicBezTo>
                <a:cubicBezTo>
                  <a:pt x="162" y="178"/>
                  <a:pt x="162" y="178"/>
                  <a:pt x="162" y="178"/>
                </a:cubicBezTo>
                <a:cubicBezTo>
                  <a:pt x="164" y="180"/>
                  <a:pt x="166" y="180"/>
                  <a:pt x="168" y="178"/>
                </a:cubicBezTo>
                <a:cubicBezTo>
                  <a:pt x="178" y="168"/>
                  <a:pt x="178" y="168"/>
                  <a:pt x="178" y="168"/>
                </a:cubicBezTo>
                <a:cubicBezTo>
                  <a:pt x="180" y="166"/>
                  <a:pt x="180" y="164"/>
                  <a:pt x="178" y="163"/>
                </a:cubicBezTo>
                <a:cubicBezTo>
                  <a:pt x="178" y="162"/>
                  <a:pt x="178" y="162"/>
                  <a:pt x="178" y="162"/>
                </a:cubicBezTo>
                <a:cubicBezTo>
                  <a:pt x="178" y="161"/>
                  <a:pt x="178" y="161"/>
                  <a:pt x="178" y="161"/>
                </a:cubicBezTo>
                <a:cubicBezTo>
                  <a:pt x="181" y="159"/>
                  <a:pt x="181" y="155"/>
                  <a:pt x="178" y="153"/>
                </a:cubicBezTo>
                <a:cubicBezTo>
                  <a:pt x="122" y="97"/>
                  <a:pt x="122" y="97"/>
                  <a:pt x="122" y="97"/>
                </a:cubicBezTo>
                <a:cubicBezTo>
                  <a:pt x="120" y="94"/>
                  <a:pt x="116" y="94"/>
                  <a:pt x="113" y="97"/>
                </a:cubicBezTo>
                <a:cubicBezTo>
                  <a:pt x="113" y="97"/>
                  <a:pt x="113" y="97"/>
                  <a:pt x="113" y="97"/>
                </a:cubicBezTo>
                <a:cubicBezTo>
                  <a:pt x="110" y="95"/>
                  <a:pt x="110" y="95"/>
                  <a:pt x="110" y="95"/>
                </a:cubicBezTo>
                <a:cubicBezTo>
                  <a:pt x="125" y="73"/>
                  <a:pt x="123" y="42"/>
                  <a:pt x="103" y="23"/>
                </a:cubicBezTo>
                <a:moveTo>
                  <a:pt x="35" y="35"/>
                </a:moveTo>
                <a:cubicBezTo>
                  <a:pt x="50" y="19"/>
                  <a:pt x="76" y="19"/>
                  <a:pt x="91" y="35"/>
                </a:cubicBezTo>
                <a:cubicBezTo>
                  <a:pt x="107" y="50"/>
                  <a:pt x="107" y="76"/>
                  <a:pt x="91" y="91"/>
                </a:cubicBezTo>
                <a:cubicBezTo>
                  <a:pt x="76" y="107"/>
                  <a:pt x="50" y="107"/>
                  <a:pt x="35" y="92"/>
                </a:cubicBezTo>
                <a:cubicBezTo>
                  <a:pt x="19" y="76"/>
                  <a:pt x="19" y="50"/>
                  <a:pt x="35" y="35"/>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3" name="Freeform: Shape 57"/>
          <p:cNvSpPr/>
          <p:nvPr/>
        </p:nvSpPr>
        <p:spPr bwMode="auto">
          <a:xfrm>
            <a:off x="2564266" y="2414373"/>
            <a:ext cx="504723" cy="503652"/>
          </a:xfrm>
          <a:custGeom>
            <a:avLst/>
            <a:gdLst>
              <a:gd name="T0" fmla="*/ 0 w 199"/>
              <a:gd name="T1" fmla="*/ 99 h 198"/>
              <a:gd name="T2" fmla="*/ 199 w 199"/>
              <a:gd name="T3" fmla="*/ 99 h 198"/>
              <a:gd name="T4" fmla="*/ 112 w 199"/>
              <a:gd name="T5" fmla="*/ 185 h 198"/>
              <a:gd name="T6" fmla="*/ 104 w 199"/>
              <a:gd name="T7" fmla="*/ 145 h 198"/>
              <a:gd name="T8" fmla="*/ 112 w 199"/>
              <a:gd name="T9" fmla="*/ 185 h 198"/>
              <a:gd name="T10" fmla="*/ 96 w 199"/>
              <a:gd name="T11" fmla="*/ 145 h 198"/>
              <a:gd name="T12" fmla="*/ 87 w 199"/>
              <a:gd name="T13" fmla="*/ 185 h 198"/>
              <a:gd name="T14" fmla="*/ 87 w 199"/>
              <a:gd name="T15" fmla="*/ 13 h 198"/>
              <a:gd name="T16" fmla="*/ 96 w 199"/>
              <a:gd name="T17" fmla="*/ 53 h 198"/>
              <a:gd name="T18" fmla="*/ 87 w 199"/>
              <a:gd name="T19" fmla="*/ 13 h 198"/>
              <a:gd name="T20" fmla="*/ 104 w 199"/>
              <a:gd name="T21" fmla="*/ 53 h 198"/>
              <a:gd name="T22" fmla="*/ 112 w 199"/>
              <a:gd name="T23" fmla="*/ 13 h 198"/>
              <a:gd name="T24" fmla="*/ 104 w 199"/>
              <a:gd name="T25" fmla="*/ 61 h 198"/>
              <a:gd name="T26" fmla="*/ 149 w 199"/>
              <a:gd name="T27" fmla="*/ 95 h 198"/>
              <a:gd name="T28" fmla="*/ 104 w 199"/>
              <a:gd name="T29" fmla="*/ 61 h 198"/>
              <a:gd name="T30" fmla="*/ 96 w 199"/>
              <a:gd name="T31" fmla="*/ 95 h 198"/>
              <a:gd name="T32" fmla="*/ 57 w 199"/>
              <a:gd name="T33" fmla="*/ 55 h 198"/>
              <a:gd name="T34" fmla="*/ 42 w 199"/>
              <a:gd name="T35" fmla="*/ 95 h 198"/>
              <a:gd name="T36" fmla="*/ 31 w 199"/>
              <a:gd name="T37" fmla="*/ 45 h 198"/>
              <a:gd name="T38" fmla="*/ 42 w 199"/>
              <a:gd name="T39" fmla="*/ 95 h 198"/>
              <a:gd name="T40" fmla="*/ 49 w 199"/>
              <a:gd name="T41" fmla="*/ 145 h 198"/>
              <a:gd name="T42" fmla="*/ 13 w 199"/>
              <a:gd name="T43" fmla="*/ 103 h 198"/>
              <a:gd name="T44" fmla="*/ 50 w 199"/>
              <a:gd name="T45" fmla="*/ 103 h 198"/>
              <a:gd name="T46" fmla="*/ 96 w 199"/>
              <a:gd name="T47" fmla="*/ 137 h 198"/>
              <a:gd name="T48" fmla="*/ 50 w 199"/>
              <a:gd name="T49" fmla="*/ 103 h 198"/>
              <a:gd name="T50" fmla="*/ 104 w 199"/>
              <a:gd name="T51" fmla="*/ 103 h 198"/>
              <a:gd name="T52" fmla="*/ 143 w 199"/>
              <a:gd name="T53" fmla="*/ 142 h 198"/>
              <a:gd name="T54" fmla="*/ 157 w 199"/>
              <a:gd name="T55" fmla="*/ 103 h 198"/>
              <a:gd name="T56" fmla="*/ 168 w 199"/>
              <a:gd name="T57" fmla="*/ 153 h 198"/>
              <a:gd name="T58" fmla="*/ 157 w 199"/>
              <a:gd name="T59" fmla="*/ 103 h 198"/>
              <a:gd name="T60" fmla="*/ 150 w 199"/>
              <a:gd name="T61" fmla="*/ 53 h 198"/>
              <a:gd name="T62" fmla="*/ 187 w 199"/>
              <a:gd name="T63" fmla="*/ 95 h 198"/>
              <a:gd name="T64" fmla="*/ 162 w 199"/>
              <a:gd name="T65" fmla="*/ 39 h 198"/>
              <a:gd name="T66" fmla="*/ 131 w 199"/>
              <a:gd name="T67" fmla="*/ 18 h 198"/>
              <a:gd name="T68" fmla="*/ 68 w 199"/>
              <a:gd name="T69" fmla="*/ 18 h 198"/>
              <a:gd name="T70" fmla="*/ 37 w 199"/>
              <a:gd name="T71" fmla="*/ 39 h 198"/>
              <a:gd name="T72" fmla="*/ 37 w 199"/>
              <a:gd name="T73" fmla="*/ 159 h 198"/>
              <a:gd name="T74" fmla="*/ 68 w 199"/>
              <a:gd name="T75" fmla="*/ 180 h 198"/>
              <a:gd name="T76" fmla="*/ 131 w 199"/>
              <a:gd name="T77" fmla="*/ 180 h 198"/>
              <a:gd name="T78" fmla="*/ 162 w 199"/>
              <a:gd name="T79" fmla="*/ 15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9" h="198">
                <a:moveTo>
                  <a:pt x="100" y="0"/>
                </a:moveTo>
                <a:cubicBezTo>
                  <a:pt x="45" y="0"/>
                  <a:pt x="0" y="44"/>
                  <a:pt x="0" y="99"/>
                </a:cubicBezTo>
                <a:cubicBezTo>
                  <a:pt x="0" y="153"/>
                  <a:pt x="45" y="198"/>
                  <a:pt x="100" y="198"/>
                </a:cubicBezTo>
                <a:cubicBezTo>
                  <a:pt x="154" y="198"/>
                  <a:pt x="199" y="153"/>
                  <a:pt x="199" y="99"/>
                </a:cubicBezTo>
                <a:cubicBezTo>
                  <a:pt x="199" y="44"/>
                  <a:pt x="154" y="0"/>
                  <a:pt x="100" y="0"/>
                </a:cubicBezTo>
                <a:moveTo>
                  <a:pt x="112" y="185"/>
                </a:moveTo>
                <a:cubicBezTo>
                  <a:pt x="109" y="185"/>
                  <a:pt x="106" y="186"/>
                  <a:pt x="104" y="186"/>
                </a:cubicBezTo>
                <a:cubicBezTo>
                  <a:pt x="104" y="145"/>
                  <a:pt x="104" y="145"/>
                  <a:pt x="104" y="145"/>
                </a:cubicBezTo>
                <a:cubicBezTo>
                  <a:pt x="116" y="145"/>
                  <a:pt x="129" y="147"/>
                  <a:pt x="140" y="150"/>
                </a:cubicBezTo>
                <a:cubicBezTo>
                  <a:pt x="133" y="167"/>
                  <a:pt x="123" y="180"/>
                  <a:pt x="112" y="185"/>
                </a:cubicBezTo>
                <a:moveTo>
                  <a:pt x="59" y="150"/>
                </a:moveTo>
                <a:cubicBezTo>
                  <a:pt x="71" y="147"/>
                  <a:pt x="83" y="145"/>
                  <a:pt x="96" y="145"/>
                </a:cubicBezTo>
                <a:cubicBezTo>
                  <a:pt x="96" y="186"/>
                  <a:pt x="96" y="186"/>
                  <a:pt x="96" y="186"/>
                </a:cubicBezTo>
                <a:cubicBezTo>
                  <a:pt x="93" y="186"/>
                  <a:pt x="90" y="185"/>
                  <a:pt x="87" y="185"/>
                </a:cubicBezTo>
                <a:cubicBezTo>
                  <a:pt x="76" y="180"/>
                  <a:pt x="66" y="167"/>
                  <a:pt x="59" y="150"/>
                </a:cubicBezTo>
                <a:moveTo>
                  <a:pt x="87" y="13"/>
                </a:moveTo>
                <a:cubicBezTo>
                  <a:pt x="90" y="12"/>
                  <a:pt x="93" y="12"/>
                  <a:pt x="96" y="12"/>
                </a:cubicBezTo>
                <a:cubicBezTo>
                  <a:pt x="96" y="53"/>
                  <a:pt x="96" y="53"/>
                  <a:pt x="96" y="53"/>
                </a:cubicBezTo>
                <a:cubicBezTo>
                  <a:pt x="83" y="53"/>
                  <a:pt x="71" y="51"/>
                  <a:pt x="59" y="48"/>
                </a:cubicBezTo>
                <a:cubicBezTo>
                  <a:pt x="66" y="31"/>
                  <a:pt x="76" y="18"/>
                  <a:pt x="87" y="13"/>
                </a:cubicBezTo>
                <a:moveTo>
                  <a:pt x="140" y="48"/>
                </a:moveTo>
                <a:cubicBezTo>
                  <a:pt x="129" y="51"/>
                  <a:pt x="116" y="53"/>
                  <a:pt x="104" y="53"/>
                </a:cubicBezTo>
                <a:cubicBezTo>
                  <a:pt x="104" y="12"/>
                  <a:pt x="104" y="12"/>
                  <a:pt x="104" y="12"/>
                </a:cubicBezTo>
                <a:cubicBezTo>
                  <a:pt x="106" y="12"/>
                  <a:pt x="109" y="12"/>
                  <a:pt x="112" y="13"/>
                </a:cubicBezTo>
                <a:cubicBezTo>
                  <a:pt x="123" y="18"/>
                  <a:pt x="133" y="31"/>
                  <a:pt x="140" y="48"/>
                </a:cubicBezTo>
                <a:moveTo>
                  <a:pt x="104" y="61"/>
                </a:moveTo>
                <a:cubicBezTo>
                  <a:pt x="117" y="61"/>
                  <a:pt x="130" y="59"/>
                  <a:pt x="143" y="55"/>
                </a:cubicBezTo>
                <a:cubicBezTo>
                  <a:pt x="146" y="67"/>
                  <a:pt x="148" y="81"/>
                  <a:pt x="149" y="95"/>
                </a:cubicBezTo>
                <a:cubicBezTo>
                  <a:pt x="104" y="95"/>
                  <a:pt x="104" y="95"/>
                  <a:pt x="104" y="95"/>
                </a:cubicBezTo>
                <a:lnTo>
                  <a:pt x="104" y="61"/>
                </a:lnTo>
                <a:close/>
                <a:moveTo>
                  <a:pt x="96" y="61"/>
                </a:moveTo>
                <a:cubicBezTo>
                  <a:pt x="96" y="95"/>
                  <a:pt x="96" y="95"/>
                  <a:pt x="96" y="95"/>
                </a:cubicBezTo>
                <a:cubicBezTo>
                  <a:pt x="50" y="95"/>
                  <a:pt x="50" y="95"/>
                  <a:pt x="50" y="95"/>
                </a:cubicBezTo>
                <a:cubicBezTo>
                  <a:pt x="51" y="81"/>
                  <a:pt x="53" y="67"/>
                  <a:pt x="57" y="55"/>
                </a:cubicBezTo>
                <a:cubicBezTo>
                  <a:pt x="69" y="59"/>
                  <a:pt x="82" y="61"/>
                  <a:pt x="96" y="61"/>
                </a:cubicBezTo>
                <a:moveTo>
                  <a:pt x="42" y="95"/>
                </a:moveTo>
                <a:cubicBezTo>
                  <a:pt x="13" y="95"/>
                  <a:pt x="13" y="95"/>
                  <a:pt x="13" y="95"/>
                </a:cubicBezTo>
                <a:cubicBezTo>
                  <a:pt x="13" y="76"/>
                  <a:pt x="20" y="59"/>
                  <a:pt x="31" y="45"/>
                </a:cubicBezTo>
                <a:cubicBezTo>
                  <a:pt x="37" y="48"/>
                  <a:pt x="43" y="51"/>
                  <a:pt x="49" y="53"/>
                </a:cubicBezTo>
                <a:cubicBezTo>
                  <a:pt x="45" y="65"/>
                  <a:pt x="43" y="80"/>
                  <a:pt x="42" y="95"/>
                </a:cubicBezTo>
                <a:moveTo>
                  <a:pt x="42" y="103"/>
                </a:moveTo>
                <a:cubicBezTo>
                  <a:pt x="43" y="118"/>
                  <a:pt x="45" y="132"/>
                  <a:pt x="49" y="145"/>
                </a:cubicBezTo>
                <a:cubicBezTo>
                  <a:pt x="43" y="147"/>
                  <a:pt x="37" y="150"/>
                  <a:pt x="31" y="153"/>
                </a:cubicBezTo>
                <a:cubicBezTo>
                  <a:pt x="20" y="139"/>
                  <a:pt x="13" y="122"/>
                  <a:pt x="13" y="103"/>
                </a:cubicBezTo>
                <a:lnTo>
                  <a:pt x="42" y="103"/>
                </a:lnTo>
                <a:close/>
                <a:moveTo>
                  <a:pt x="50" y="103"/>
                </a:moveTo>
                <a:cubicBezTo>
                  <a:pt x="96" y="103"/>
                  <a:pt x="96" y="103"/>
                  <a:pt x="96" y="103"/>
                </a:cubicBezTo>
                <a:cubicBezTo>
                  <a:pt x="96" y="137"/>
                  <a:pt x="96" y="137"/>
                  <a:pt x="96" y="137"/>
                </a:cubicBezTo>
                <a:cubicBezTo>
                  <a:pt x="82" y="137"/>
                  <a:pt x="69" y="139"/>
                  <a:pt x="57" y="142"/>
                </a:cubicBezTo>
                <a:cubicBezTo>
                  <a:pt x="53" y="131"/>
                  <a:pt x="51" y="117"/>
                  <a:pt x="50" y="103"/>
                </a:cubicBezTo>
                <a:moveTo>
                  <a:pt x="104" y="137"/>
                </a:moveTo>
                <a:cubicBezTo>
                  <a:pt x="104" y="103"/>
                  <a:pt x="104" y="103"/>
                  <a:pt x="104" y="103"/>
                </a:cubicBezTo>
                <a:cubicBezTo>
                  <a:pt x="149" y="103"/>
                  <a:pt x="149" y="103"/>
                  <a:pt x="149" y="103"/>
                </a:cubicBezTo>
                <a:cubicBezTo>
                  <a:pt x="148" y="117"/>
                  <a:pt x="146" y="131"/>
                  <a:pt x="143" y="142"/>
                </a:cubicBezTo>
                <a:cubicBezTo>
                  <a:pt x="130" y="139"/>
                  <a:pt x="117" y="137"/>
                  <a:pt x="104" y="137"/>
                </a:cubicBezTo>
                <a:moveTo>
                  <a:pt x="157" y="103"/>
                </a:moveTo>
                <a:cubicBezTo>
                  <a:pt x="187" y="103"/>
                  <a:pt x="187" y="103"/>
                  <a:pt x="187" y="103"/>
                </a:cubicBezTo>
                <a:cubicBezTo>
                  <a:pt x="186" y="122"/>
                  <a:pt x="179" y="139"/>
                  <a:pt x="168" y="153"/>
                </a:cubicBezTo>
                <a:cubicBezTo>
                  <a:pt x="162" y="150"/>
                  <a:pt x="156" y="147"/>
                  <a:pt x="150" y="145"/>
                </a:cubicBezTo>
                <a:cubicBezTo>
                  <a:pt x="154" y="132"/>
                  <a:pt x="156" y="118"/>
                  <a:pt x="157" y="103"/>
                </a:cubicBezTo>
                <a:moveTo>
                  <a:pt x="157" y="95"/>
                </a:moveTo>
                <a:cubicBezTo>
                  <a:pt x="156" y="80"/>
                  <a:pt x="154" y="65"/>
                  <a:pt x="150" y="53"/>
                </a:cubicBezTo>
                <a:cubicBezTo>
                  <a:pt x="156" y="51"/>
                  <a:pt x="162" y="48"/>
                  <a:pt x="168" y="45"/>
                </a:cubicBezTo>
                <a:cubicBezTo>
                  <a:pt x="179" y="59"/>
                  <a:pt x="186" y="76"/>
                  <a:pt x="187" y="95"/>
                </a:cubicBezTo>
                <a:lnTo>
                  <a:pt x="157" y="95"/>
                </a:lnTo>
                <a:close/>
                <a:moveTo>
                  <a:pt x="162" y="39"/>
                </a:moveTo>
                <a:cubicBezTo>
                  <a:pt x="158" y="41"/>
                  <a:pt x="153" y="43"/>
                  <a:pt x="147" y="45"/>
                </a:cubicBezTo>
                <a:cubicBezTo>
                  <a:pt x="143" y="34"/>
                  <a:pt x="137" y="25"/>
                  <a:pt x="131" y="18"/>
                </a:cubicBezTo>
                <a:cubicBezTo>
                  <a:pt x="143" y="22"/>
                  <a:pt x="154" y="29"/>
                  <a:pt x="162" y="39"/>
                </a:cubicBezTo>
                <a:moveTo>
                  <a:pt x="68" y="18"/>
                </a:moveTo>
                <a:cubicBezTo>
                  <a:pt x="62" y="25"/>
                  <a:pt x="56" y="34"/>
                  <a:pt x="52" y="45"/>
                </a:cubicBezTo>
                <a:cubicBezTo>
                  <a:pt x="46" y="43"/>
                  <a:pt x="41" y="41"/>
                  <a:pt x="37" y="39"/>
                </a:cubicBezTo>
                <a:cubicBezTo>
                  <a:pt x="46" y="29"/>
                  <a:pt x="56" y="22"/>
                  <a:pt x="68" y="18"/>
                </a:cubicBezTo>
                <a:moveTo>
                  <a:pt x="37" y="159"/>
                </a:moveTo>
                <a:cubicBezTo>
                  <a:pt x="41" y="157"/>
                  <a:pt x="46" y="154"/>
                  <a:pt x="52" y="152"/>
                </a:cubicBezTo>
                <a:cubicBezTo>
                  <a:pt x="56" y="163"/>
                  <a:pt x="62" y="173"/>
                  <a:pt x="68" y="180"/>
                </a:cubicBezTo>
                <a:cubicBezTo>
                  <a:pt x="56" y="175"/>
                  <a:pt x="46" y="168"/>
                  <a:pt x="37" y="159"/>
                </a:cubicBezTo>
                <a:moveTo>
                  <a:pt x="131" y="180"/>
                </a:moveTo>
                <a:cubicBezTo>
                  <a:pt x="137" y="173"/>
                  <a:pt x="143" y="163"/>
                  <a:pt x="147" y="152"/>
                </a:cubicBezTo>
                <a:cubicBezTo>
                  <a:pt x="153" y="154"/>
                  <a:pt x="158" y="157"/>
                  <a:pt x="162" y="159"/>
                </a:cubicBezTo>
                <a:cubicBezTo>
                  <a:pt x="154" y="168"/>
                  <a:pt x="143" y="175"/>
                  <a:pt x="131" y="180"/>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4" name="Freeform: Shape 58"/>
          <p:cNvSpPr/>
          <p:nvPr/>
        </p:nvSpPr>
        <p:spPr bwMode="auto">
          <a:xfrm>
            <a:off x="1322863" y="4621969"/>
            <a:ext cx="516854" cy="491982"/>
          </a:xfrm>
          <a:custGeom>
            <a:avLst/>
            <a:gdLst>
              <a:gd name="T0" fmla="*/ 43 w 202"/>
              <a:gd name="T1" fmla="*/ 118 h 192"/>
              <a:gd name="T2" fmla="*/ 29 w 202"/>
              <a:gd name="T3" fmla="*/ 88 h 192"/>
              <a:gd name="T4" fmla="*/ 69 w 202"/>
              <a:gd name="T5" fmla="*/ 77 h 192"/>
              <a:gd name="T6" fmla="*/ 49 w 202"/>
              <a:gd name="T7" fmla="*/ 145 h 192"/>
              <a:gd name="T8" fmla="*/ 49 w 202"/>
              <a:gd name="T9" fmla="*/ 47 h 192"/>
              <a:gd name="T10" fmla="*/ 49 w 202"/>
              <a:gd name="T11" fmla="*/ 145 h 192"/>
              <a:gd name="T12" fmla="*/ 86 w 202"/>
              <a:gd name="T13" fmla="*/ 96 h 192"/>
              <a:gd name="T14" fmla="*/ 12 w 202"/>
              <a:gd name="T15" fmla="*/ 96 h 192"/>
              <a:gd name="T16" fmla="*/ 177 w 202"/>
              <a:gd name="T17" fmla="*/ 76 h 192"/>
              <a:gd name="T18" fmla="*/ 102 w 202"/>
              <a:gd name="T19" fmla="*/ 84 h 192"/>
              <a:gd name="T20" fmla="*/ 177 w 202"/>
              <a:gd name="T21" fmla="*/ 76 h 192"/>
              <a:gd name="T22" fmla="*/ 94 w 202"/>
              <a:gd name="T23" fmla="*/ 51 h 192"/>
              <a:gd name="T24" fmla="*/ 153 w 202"/>
              <a:gd name="T25" fmla="*/ 59 h 192"/>
              <a:gd name="T26" fmla="*/ 202 w 202"/>
              <a:gd name="T27" fmla="*/ 49 h 192"/>
              <a:gd name="T28" fmla="*/ 192 w 202"/>
              <a:gd name="T29" fmla="*/ 192 h 192"/>
              <a:gd name="T30" fmla="*/ 45 w 202"/>
              <a:gd name="T31" fmla="*/ 182 h 192"/>
              <a:gd name="T32" fmla="*/ 49 w 202"/>
              <a:gd name="T33" fmla="*/ 151 h 192"/>
              <a:gd name="T34" fmla="*/ 57 w 202"/>
              <a:gd name="T35" fmla="*/ 180 h 192"/>
              <a:gd name="T36" fmla="*/ 190 w 202"/>
              <a:gd name="T37" fmla="*/ 55 h 192"/>
              <a:gd name="T38" fmla="*/ 147 w 202"/>
              <a:gd name="T39" fmla="*/ 39 h 192"/>
              <a:gd name="T40" fmla="*/ 57 w 202"/>
              <a:gd name="T41" fmla="*/ 12 h 192"/>
              <a:gd name="T42" fmla="*/ 49 w 202"/>
              <a:gd name="T43" fmla="*/ 41 h 192"/>
              <a:gd name="T44" fmla="*/ 45 w 202"/>
              <a:gd name="T45" fmla="*/ 10 h 192"/>
              <a:gd name="T46" fmla="*/ 153 w 202"/>
              <a:gd name="T47" fmla="*/ 0 h 192"/>
              <a:gd name="T48" fmla="*/ 157 w 202"/>
              <a:gd name="T49" fmla="*/ 1 h 192"/>
              <a:gd name="T50" fmla="*/ 202 w 202"/>
              <a:gd name="T51" fmla="*/ 49 h 192"/>
              <a:gd name="T52" fmla="*/ 182 w 202"/>
              <a:gd name="T53" fmla="*/ 43 h 192"/>
              <a:gd name="T54" fmla="*/ 159 w 202"/>
              <a:gd name="T55" fmla="*/ 39 h 192"/>
              <a:gd name="T56" fmla="*/ 182 w 202"/>
              <a:gd name="T57" fmla="*/ 43 h 192"/>
              <a:gd name="T58" fmla="*/ 137 w 202"/>
              <a:gd name="T59" fmla="*/ 158 h 192"/>
              <a:gd name="T60" fmla="*/ 70 w 202"/>
              <a:gd name="T61" fmla="*/ 150 h 192"/>
              <a:gd name="T62" fmla="*/ 177 w 202"/>
              <a:gd name="T63" fmla="*/ 101 h 192"/>
              <a:gd name="T64" fmla="*/ 102 w 202"/>
              <a:gd name="T65" fmla="*/ 109 h 192"/>
              <a:gd name="T66" fmla="*/ 177 w 202"/>
              <a:gd name="T67" fmla="*/ 101 h 192"/>
              <a:gd name="T68" fmla="*/ 95 w 202"/>
              <a:gd name="T69" fmla="*/ 125 h 192"/>
              <a:gd name="T70" fmla="*/ 177 w 202"/>
              <a:gd name="T71" fmla="*/ 13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2" h="192">
                <a:moveTo>
                  <a:pt x="78" y="87"/>
                </a:moveTo>
                <a:cubicBezTo>
                  <a:pt x="43" y="118"/>
                  <a:pt x="43" y="118"/>
                  <a:pt x="43" y="118"/>
                </a:cubicBezTo>
                <a:cubicBezTo>
                  <a:pt x="20" y="99"/>
                  <a:pt x="20" y="99"/>
                  <a:pt x="20" y="99"/>
                </a:cubicBezTo>
                <a:cubicBezTo>
                  <a:pt x="29" y="88"/>
                  <a:pt x="29" y="88"/>
                  <a:pt x="29" y="88"/>
                </a:cubicBezTo>
                <a:cubicBezTo>
                  <a:pt x="43" y="100"/>
                  <a:pt x="43" y="100"/>
                  <a:pt x="43" y="100"/>
                </a:cubicBezTo>
                <a:cubicBezTo>
                  <a:pt x="69" y="77"/>
                  <a:pt x="69" y="77"/>
                  <a:pt x="69" y="77"/>
                </a:cubicBezTo>
                <a:lnTo>
                  <a:pt x="78" y="87"/>
                </a:lnTo>
                <a:close/>
                <a:moveTo>
                  <a:pt x="49" y="145"/>
                </a:moveTo>
                <a:cubicBezTo>
                  <a:pt x="22" y="145"/>
                  <a:pt x="0" y="123"/>
                  <a:pt x="0" y="96"/>
                </a:cubicBezTo>
                <a:cubicBezTo>
                  <a:pt x="0" y="69"/>
                  <a:pt x="22" y="47"/>
                  <a:pt x="49" y="47"/>
                </a:cubicBezTo>
                <a:cubicBezTo>
                  <a:pt x="76" y="47"/>
                  <a:pt x="98" y="69"/>
                  <a:pt x="98" y="96"/>
                </a:cubicBezTo>
                <a:cubicBezTo>
                  <a:pt x="98" y="123"/>
                  <a:pt x="76" y="145"/>
                  <a:pt x="49" y="145"/>
                </a:cubicBezTo>
                <a:moveTo>
                  <a:pt x="49" y="133"/>
                </a:moveTo>
                <a:cubicBezTo>
                  <a:pt x="69" y="133"/>
                  <a:pt x="86" y="116"/>
                  <a:pt x="86" y="96"/>
                </a:cubicBezTo>
                <a:cubicBezTo>
                  <a:pt x="86" y="76"/>
                  <a:pt x="69" y="59"/>
                  <a:pt x="49" y="59"/>
                </a:cubicBezTo>
                <a:cubicBezTo>
                  <a:pt x="29" y="59"/>
                  <a:pt x="12" y="76"/>
                  <a:pt x="12" y="96"/>
                </a:cubicBezTo>
                <a:cubicBezTo>
                  <a:pt x="12" y="116"/>
                  <a:pt x="29" y="133"/>
                  <a:pt x="49" y="133"/>
                </a:cubicBezTo>
                <a:moveTo>
                  <a:pt x="177" y="76"/>
                </a:moveTo>
                <a:cubicBezTo>
                  <a:pt x="100" y="76"/>
                  <a:pt x="100" y="76"/>
                  <a:pt x="100" y="76"/>
                </a:cubicBezTo>
                <a:cubicBezTo>
                  <a:pt x="101" y="79"/>
                  <a:pt x="102" y="81"/>
                  <a:pt x="102" y="84"/>
                </a:cubicBezTo>
                <a:cubicBezTo>
                  <a:pt x="177" y="84"/>
                  <a:pt x="177" y="84"/>
                  <a:pt x="177" y="84"/>
                </a:cubicBezTo>
                <a:lnTo>
                  <a:pt x="177" y="76"/>
                </a:lnTo>
                <a:close/>
                <a:moveTo>
                  <a:pt x="144" y="51"/>
                </a:moveTo>
                <a:cubicBezTo>
                  <a:pt x="94" y="51"/>
                  <a:pt x="94" y="51"/>
                  <a:pt x="94" y="51"/>
                </a:cubicBezTo>
                <a:cubicBezTo>
                  <a:pt x="94" y="59"/>
                  <a:pt x="94" y="59"/>
                  <a:pt x="94" y="59"/>
                </a:cubicBezTo>
                <a:cubicBezTo>
                  <a:pt x="153" y="59"/>
                  <a:pt x="153" y="59"/>
                  <a:pt x="153" y="59"/>
                </a:cubicBezTo>
                <a:cubicBezTo>
                  <a:pt x="150" y="58"/>
                  <a:pt x="147" y="55"/>
                  <a:pt x="144" y="51"/>
                </a:cubicBezTo>
                <a:moveTo>
                  <a:pt x="202" y="49"/>
                </a:moveTo>
                <a:cubicBezTo>
                  <a:pt x="202" y="182"/>
                  <a:pt x="202" y="182"/>
                  <a:pt x="202" y="182"/>
                </a:cubicBezTo>
                <a:cubicBezTo>
                  <a:pt x="202" y="188"/>
                  <a:pt x="198" y="192"/>
                  <a:pt x="192" y="192"/>
                </a:cubicBezTo>
                <a:cubicBezTo>
                  <a:pt x="55" y="192"/>
                  <a:pt x="55" y="192"/>
                  <a:pt x="55" y="192"/>
                </a:cubicBezTo>
                <a:cubicBezTo>
                  <a:pt x="49" y="192"/>
                  <a:pt x="45" y="188"/>
                  <a:pt x="45" y="182"/>
                </a:cubicBezTo>
                <a:cubicBezTo>
                  <a:pt x="45" y="151"/>
                  <a:pt x="45" y="151"/>
                  <a:pt x="45" y="151"/>
                </a:cubicBezTo>
                <a:cubicBezTo>
                  <a:pt x="46" y="151"/>
                  <a:pt x="48" y="151"/>
                  <a:pt x="49" y="151"/>
                </a:cubicBezTo>
                <a:cubicBezTo>
                  <a:pt x="52" y="151"/>
                  <a:pt x="54" y="150"/>
                  <a:pt x="57" y="150"/>
                </a:cubicBezTo>
                <a:cubicBezTo>
                  <a:pt x="57" y="180"/>
                  <a:pt x="57" y="180"/>
                  <a:pt x="57" y="180"/>
                </a:cubicBezTo>
                <a:cubicBezTo>
                  <a:pt x="190" y="180"/>
                  <a:pt x="190" y="180"/>
                  <a:pt x="190" y="180"/>
                </a:cubicBezTo>
                <a:cubicBezTo>
                  <a:pt x="190" y="55"/>
                  <a:pt x="190" y="55"/>
                  <a:pt x="190" y="55"/>
                </a:cubicBezTo>
                <a:cubicBezTo>
                  <a:pt x="163" y="55"/>
                  <a:pt x="163" y="55"/>
                  <a:pt x="163" y="55"/>
                </a:cubicBezTo>
                <a:cubicBezTo>
                  <a:pt x="154" y="55"/>
                  <a:pt x="147" y="48"/>
                  <a:pt x="147" y="39"/>
                </a:cubicBezTo>
                <a:cubicBezTo>
                  <a:pt x="147" y="12"/>
                  <a:pt x="147" y="12"/>
                  <a:pt x="147" y="12"/>
                </a:cubicBezTo>
                <a:cubicBezTo>
                  <a:pt x="57" y="12"/>
                  <a:pt x="57" y="12"/>
                  <a:pt x="57" y="12"/>
                </a:cubicBezTo>
                <a:cubicBezTo>
                  <a:pt x="57" y="42"/>
                  <a:pt x="57" y="42"/>
                  <a:pt x="57" y="42"/>
                </a:cubicBezTo>
                <a:cubicBezTo>
                  <a:pt x="54" y="42"/>
                  <a:pt x="52" y="41"/>
                  <a:pt x="49" y="41"/>
                </a:cubicBezTo>
                <a:cubicBezTo>
                  <a:pt x="48" y="41"/>
                  <a:pt x="46" y="41"/>
                  <a:pt x="45" y="42"/>
                </a:cubicBezTo>
                <a:cubicBezTo>
                  <a:pt x="45" y="10"/>
                  <a:pt x="45" y="10"/>
                  <a:pt x="45" y="10"/>
                </a:cubicBezTo>
                <a:cubicBezTo>
                  <a:pt x="45" y="4"/>
                  <a:pt x="49" y="0"/>
                  <a:pt x="55" y="0"/>
                </a:cubicBezTo>
                <a:cubicBezTo>
                  <a:pt x="153" y="0"/>
                  <a:pt x="153" y="0"/>
                  <a:pt x="153" y="0"/>
                </a:cubicBezTo>
                <a:cubicBezTo>
                  <a:pt x="153" y="0"/>
                  <a:pt x="153" y="0"/>
                  <a:pt x="153" y="0"/>
                </a:cubicBezTo>
                <a:cubicBezTo>
                  <a:pt x="155" y="0"/>
                  <a:pt x="156" y="0"/>
                  <a:pt x="157" y="1"/>
                </a:cubicBezTo>
                <a:cubicBezTo>
                  <a:pt x="200" y="44"/>
                  <a:pt x="200" y="44"/>
                  <a:pt x="200" y="44"/>
                </a:cubicBezTo>
                <a:cubicBezTo>
                  <a:pt x="202" y="46"/>
                  <a:pt x="202" y="46"/>
                  <a:pt x="202" y="49"/>
                </a:cubicBezTo>
                <a:cubicBezTo>
                  <a:pt x="202" y="49"/>
                  <a:pt x="202" y="49"/>
                  <a:pt x="202" y="49"/>
                </a:cubicBezTo>
                <a:moveTo>
                  <a:pt x="182" y="43"/>
                </a:moveTo>
                <a:cubicBezTo>
                  <a:pt x="159" y="20"/>
                  <a:pt x="159" y="20"/>
                  <a:pt x="159" y="20"/>
                </a:cubicBezTo>
                <a:cubicBezTo>
                  <a:pt x="159" y="39"/>
                  <a:pt x="159" y="39"/>
                  <a:pt x="159" y="39"/>
                </a:cubicBezTo>
                <a:cubicBezTo>
                  <a:pt x="159" y="42"/>
                  <a:pt x="161" y="43"/>
                  <a:pt x="163" y="43"/>
                </a:cubicBezTo>
                <a:lnTo>
                  <a:pt x="182" y="43"/>
                </a:lnTo>
                <a:close/>
                <a:moveTo>
                  <a:pt x="70" y="158"/>
                </a:moveTo>
                <a:cubicBezTo>
                  <a:pt x="137" y="158"/>
                  <a:pt x="137" y="158"/>
                  <a:pt x="137" y="158"/>
                </a:cubicBezTo>
                <a:cubicBezTo>
                  <a:pt x="137" y="150"/>
                  <a:pt x="137" y="150"/>
                  <a:pt x="137" y="150"/>
                </a:cubicBezTo>
                <a:cubicBezTo>
                  <a:pt x="70" y="150"/>
                  <a:pt x="70" y="150"/>
                  <a:pt x="70" y="150"/>
                </a:cubicBezTo>
                <a:lnTo>
                  <a:pt x="70" y="158"/>
                </a:lnTo>
                <a:close/>
                <a:moveTo>
                  <a:pt x="177" y="101"/>
                </a:moveTo>
                <a:cubicBezTo>
                  <a:pt x="103" y="101"/>
                  <a:pt x="103" y="101"/>
                  <a:pt x="103" y="101"/>
                </a:cubicBezTo>
                <a:cubicBezTo>
                  <a:pt x="103" y="103"/>
                  <a:pt x="103" y="106"/>
                  <a:pt x="102" y="109"/>
                </a:cubicBezTo>
                <a:cubicBezTo>
                  <a:pt x="177" y="109"/>
                  <a:pt x="177" y="109"/>
                  <a:pt x="177" y="109"/>
                </a:cubicBezTo>
                <a:lnTo>
                  <a:pt x="177" y="101"/>
                </a:lnTo>
                <a:close/>
                <a:moveTo>
                  <a:pt x="177" y="125"/>
                </a:moveTo>
                <a:cubicBezTo>
                  <a:pt x="95" y="125"/>
                  <a:pt x="95" y="125"/>
                  <a:pt x="95" y="125"/>
                </a:cubicBezTo>
                <a:cubicBezTo>
                  <a:pt x="93" y="128"/>
                  <a:pt x="91" y="131"/>
                  <a:pt x="89" y="133"/>
                </a:cubicBezTo>
                <a:cubicBezTo>
                  <a:pt x="177" y="133"/>
                  <a:pt x="177" y="133"/>
                  <a:pt x="177" y="133"/>
                </a:cubicBezTo>
                <a:lnTo>
                  <a:pt x="177" y="125"/>
                </a:lnTo>
                <a:close/>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grpSp>
        <p:nvGrpSpPr>
          <p:cNvPr id="3" name="组合 2"/>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6" name="图片 5"/>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9" name="文本框 8"/>
          <p:cNvSpPr txBox="1"/>
          <p:nvPr/>
        </p:nvSpPr>
        <p:spPr>
          <a:xfrm>
            <a:off x="4985385" y="4742815"/>
            <a:ext cx="6594475" cy="811530"/>
          </a:xfrm>
          <a:prstGeom prst="rect">
            <a:avLst/>
          </a:prstGeom>
          <a:noFill/>
        </p:spPr>
        <p:txBody>
          <a:bodyPr wrap="square" rtlCol="0">
            <a:noAutofit/>
          </a:bodyPr>
          <a:p>
            <a:pPr algn="just">
              <a:lnSpc>
                <a:spcPct val="150000"/>
              </a:lnSpc>
              <a:buClr>
                <a:srgbClr val="127FB8"/>
              </a:buClr>
            </a:pP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诊断动脉瘤的金标准，应常规、尽早检查。</a:t>
            </a:r>
            <a:endParaRPr lang="zh-CN" altLang="en-US"/>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96899" y="1207179"/>
            <a:ext cx="2988963" cy="2969081"/>
          </a:xfrm>
          <a:prstGeom prst="rect">
            <a:avLst/>
          </a:prstGeom>
        </p:spPr>
      </p:pic>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52840" y="1231309"/>
            <a:ext cx="3035355" cy="2949199"/>
          </a:xfrm>
          <a:prstGeom prst="rect">
            <a:avLst/>
          </a:prstGeom>
        </p:spPr>
      </p:pic>
      <p:sp>
        <p:nvSpPr>
          <p:cNvPr id="22" name="文本框 21"/>
          <p:cNvSpPr txBox="1"/>
          <p:nvPr/>
        </p:nvSpPr>
        <p:spPr>
          <a:xfrm>
            <a:off x="5715000" y="4427220"/>
            <a:ext cx="6096000" cy="306705"/>
          </a:xfrm>
          <a:prstGeom prst="rect">
            <a:avLst/>
          </a:prstGeom>
          <a:noFill/>
        </p:spPr>
        <p:txBody>
          <a:bodyPr wrap="square" rtlCol="0" anchor="t">
            <a:spAutoFit/>
          </a:bodyPr>
          <a:p>
            <a:r>
              <a:rPr lang="en-US" altLang="zh-CN" sz="1400" dirty="0">
                <a:sym typeface="+mn-ea"/>
              </a:rPr>
              <a:t>A.</a:t>
            </a:r>
            <a:r>
              <a:rPr lang="zh-CN" altLang="en-US" sz="1400" dirty="0">
                <a:sym typeface="+mn-ea"/>
              </a:rPr>
              <a:t>左颈内动脉正位</a:t>
            </a:r>
            <a:r>
              <a:rPr lang="en-US" altLang="zh-CN" sz="1400" dirty="0">
                <a:sym typeface="+mn-ea"/>
              </a:rPr>
              <a:t>        			B.</a:t>
            </a:r>
            <a:r>
              <a:rPr lang="zh-CN" altLang="en-US" sz="1400" dirty="0">
                <a:sym typeface="+mn-ea"/>
              </a:rPr>
              <a:t> 左颈内动脉侧位</a:t>
            </a:r>
            <a:endParaRPr lang="zh-CN" altLang="en-US" sz="1400" dirty="0">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诊</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断</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6"/>
          <p:cNvSpPr txBox="1"/>
          <p:nvPr/>
        </p:nvSpPr>
        <p:spPr>
          <a:xfrm>
            <a:off x="2159107" y="3641136"/>
            <a:ext cx="1375202" cy="107632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腰椎穿刺</a:t>
            </a:r>
            <a:endParaRPr kumimoji="0" lang="zh-CN" altLang="en-US" sz="3200" b="1"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1" name="Freeform: Shape 1"/>
          <p:cNvSpPr/>
          <p:nvPr/>
        </p:nvSpPr>
        <p:spPr>
          <a:xfrm>
            <a:off x="2841458" y="2636746"/>
            <a:ext cx="1450574" cy="11819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656" y="0"/>
                  <a:pt x="19519" y="9282"/>
                  <a:pt x="21600" y="21600"/>
                </a:cubicBezTo>
              </a:path>
            </a:pathLst>
          </a:custGeom>
          <a:noFill/>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3" name="Freeform: Shape 2"/>
          <p:cNvSpPr/>
          <p:nvPr/>
        </p:nvSpPr>
        <p:spPr>
          <a:xfrm>
            <a:off x="4202822" y="3742245"/>
            <a:ext cx="157095" cy="150797"/>
          </a:xfrm>
          <a:custGeom>
            <a:avLst/>
            <a:gdLst/>
            <a:ahLst/>
            <a:cxnLst>
              <a:cxn ang="0">
                <a:pos x="wd2" y="hd2"/>
              </a:cxn>
              <a:cxn ang="5400000">
                <a:pos x="wd2" y="hd2"/>
              </a:cxn>
              <a:cxn ang="10800000">
                <a:pos x="wd2" y="hd2"/>
              </a:cxn>
              <a:cxn ang="16200000">
                <a:pos x="wd2" y="hd2"/>
              </a:cxn>
            </a:cxnLst>
            <a:rect l="0" t="0" r="r" b="b"/>
            <a:pathLst>
              <a:path w="21600" h="21600" extrusionOk="0">
                <a:moveTo>
                  <a:pt x="0" y="4378"/>
                </a:moveTo>
                <a:lnTo>
                  <a:pt x="14306" y="21600"/>
                </a:lnTo>
                <a:lnTo>
                  <a:pt x="21600" y="0"/>
                </a:lnTo>
                <a:lnTo>
                  <a:pt x="0" y="4378"/>
                </a:lnTo>
                <a:close/>
              </a:path>
            </a:pathLst>
          </a:custGeom>
          <a:solidFill>
            <a:schemeClr val="accent1"/>
          </a:solidFill>
          <a:ln w="12700">
            <a:noFill/>
            <a:miter lim="400000"/>
          </a:ln>
        </p:spPr>
        <p:txBody>
          <a:bodyPr anchor="ctr"/>
          <a:lstStyle/>
          <a:p>
            <a:pPr algn="ctr"/>
            <a:endParaRPr>
              <a:solidFill>
                <a:schemeClr val="accent1"/>
              </a:solidFill>
              <a:latin typeface="+mn-ea"/>
              <a:cs typeface="+mn-ea"/>
              <a:sym typeface="+mn-lt"/>
            </a:endParaRPr>
          </a:p>
        </p:txBody>
      </p:sp>
      <p:sp>
        <p:nvSpPr>
          <p:cNvPr id="14" name="Freeform: Shape 3"/>
          <p:cNvSpPr/>
          <p:nvPr/>
        </p:nvSpPr>
        <p:spPr>
          <a:xfrm>
            <a:off x="1775261" y="3004341"/>
            <a:ext cx="1088240" cy="825366"/>
          </a:xfrm>
          <a:custGeom>
            <a:avLst/>
            <a:gdLst/>
            <a:ahLst/>
            <a:cxnLst>
              <a:cxn ang="0">
                <a:pos x="wd2" y="hd2"/>
              </a:cxn>
              <a:cxn ang="5400000">
                <a:pos x="wd2" y="hd2"/>
              </a:cxn>
              <a:cxn ang="10800000">
                <a:pos x="wd2" y="hd2"/>
              </a:cxn>
              <a:cxn ang="16200000">
                <a:pos x="wd2" y="hd2"/>
              </a:cxn>
            </a:cxnLst>
            <a:rect l="0" t="0" r="r" b="b"/>
            <a:pathLst>
              <a:path w="21600" h="21483" extrusionOk="0">
                <a:moveTo>
                  <a:pt x="21600" y="9"/>
                </a:moveTo>
                <a:cubicBezTo>
                  <a:pt x="17681" y="-117"/>
                  <a:pt x="13715" y="1202"/>
                  <a:pt x="10083" y="3964"/>
                </a:cubicBezTo>
                <a:cubicBezTo>
                  <a:pt x="4874" y="8046"/>
                  <a:pt x="1434" y="14388"/>
                  <a:pt x="0" y="2148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5" name="Freeform: Shape 4"/>
          <p:cNvSpPr/>
          <p:nvPr/>
        </p:nvSpPr>
        <p:spPr>
          <a:xfrm>
            <a:off x="1715086" y="3750090"/>
            <a:ext cx="159106" cy="151073"/>
          </a:xfrm>
          <a:custGeom>
            <a:avLst/>
            <a:gdLst/>
            <a:ahLst/>
            <a:cxnLst>
              <a:cxn ang="0">
                <a:pos x="wd2" y="hd2"/>
              </a:cxn>
              <a:cxn ang="5400000">
                <a:pos x="wd2" y="hd2"/>
              </a:cxn>
              <a:cxn ang="10800000">
                <a:pos x="wd2" y="hd2"/>
              </a:cxn>
              <a:cxn ang="16200000">
                <a:pos x="wd2" y="hd2"/>
              </a:cxn>
            </a:cxnLst>
            <a:rect l="0" t="0" r="r" b="b"/>
            <a:pathLst>
              <a:path w="21600" h="21600" extrusionOk="0">
                <a:moveTo>
                  <a:pt x="21600" y="4086"/>
                </a:moveTo>
                <a:lnTo>
                  <a:pt x="7200" y="21600"/>
                </a:lnTo>
                <a:lnTo>
                  <a:pt x="0" y="0"/>
                </a:lnTo>
                <a:lnTo>
                  <a:pt x="21600" y="4086"/>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6" name="Freeform: Shape 5"/>
          <p:cNvSpPr/>
          <p:nvPr/>
        </p:nvSpPr>
        <p:spPr>
          <a:xfrm>
            <a:off x="2129027" y="1978597"/>
            <a:ext cx="1375202" cy="13752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17" name="Freeform: Shape 6"/>
          <p:cNvSpPr/>
          <p:nvPr/>
        </p:nvSpPr>
        <p:spPr>
          <a:xfrm>
            <a:off x="2190691" y="5417842"/>
            <a:ext cx="177394" cy="170505"/>
          </a:xfrm>
          <a:custGeom>
            <a:avLst/>
            <a:gdLst/>
            <a:ahLst/>
            <a:cxnLst>
              <a:cxn ang="0">
                <a:pos x="wd2" y="hd2"/>
              </a:cxn>
              <a:cxn ang="5400000">
                <a:pos x="wd2" y="hd2"/>
              </a:cxn>
              <a:cxn ang="10800000">
                <a:pos x="wd2" y="hd2"/>
              </a:cxn>
              <a:cxn ang="16200000">
                <a:pos x="wd2" y="hd2"/>
              </a:cxn>
            </a:cxnLst>
            <a:rect l="0" t="0" r="r" b="b"/>
            <a:pathLst>
              <a:path w="21600" h="21600" extrusionOk="0">
                <a:moveTo>
                  <a:pt x="0" y="4261"/>
                </a:moveTo>
                <a:lnTo>
                  <a:pt x="14259" y="21600"/>
                </a:lnTo>
                <a:lnTo>
                  <a:pt x="21600" y="0"/>
                </a:lnTo>
                <a:lnTo>
                  <a:pt x="0" y="4261"/>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18" name="Freeform: Shape 7"/>
          <p:cNvSpPr/>
          <p:nvPr/>
        </p:nvSpPr>
        <p:spPr>
          <a:xfrm>
            <a:off x="2324535" y="4915014"/>
            <a:ext cx="1762779" cy="680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384" y="12975"/>
                  <a:pt x="12748" y="21600"/>
                  <a:pt x="6344" y="21600"/>
                </a:cubicBezTo>
                <a:cubicBezTo>
                  <a:pt x="4102" y="21600"/>
                  <a:pt x="1977" y="20531"/>
                  <a:pt x="0" y="18623"/>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19" name="Freeform: Shape 8"/>
          <p:cNvSpPr/>
          <p:nvPr/>
        </p:nvSpPr>
        <p:spPr>
          <a:xfrm>
            <a:off x="3547502" y="3250774"/>
            <a:ext cx="409669" cy="1363796"/>
          </a:xfrm>
          <a:custGeom>
            <a:avLst/>
            <a:gdLst/>
            <a:ahLst/>
            <a:cxnLst>
              <a:cxn ang="0">
                <a:pos x="wd2" y="hd2"/>
              </a:cxn>
              <a:cxn ang="5400000">
                <a:pos x="wd2" y="hd2"/>
              </a:cxn>
              <a:cxn ang="10800000">
                <a:pos x="wd2" y="hd2"/>
              </a:cxn>
              <a:cxn ang="16200000">
                <a:pos x="wd2" y="hd2"/>
              </a:cxn>
            </a:cxnLst>
            <a:rect l="0" t="0" r="r" b="b"/>
            <a:pathLst>
              <a:path w="19442" h="21600" extrusionOk="0">
                <a:moveTo>
                  <a:pt x="13714" y="21600"/>
                </a:moveTo>
                <a:cubicBezTo>
                  <a:pt x="21600" y="16448"/>
                  <a:pt x="21600" y="10113"/>
                  <a:pt x="12114" y="4732"/>
                </a:cubicBezTo>
                <a:cubicBezTo>
                  <a:pt x="8800" y="2900"/>
                  <a:pt x="4686" y="1298"/>
                  <a:pt x="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0" name="Freeform: Shape 9"/>
          <p:cNvSpPr/>
          <p:nvPr/>
        </p:nvSpPr>
        <p:spPr>
          <a:xfrm>
            <a:off x="3493387" y="3202833"/>
            <a:ext cx="156803" cy="1509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4816"/>
                </a:lnTo>
                <a:lnTo>
                  <a:pt x="7013" y="21600"/>
                </a:lnTo>
                <a:lnTo>
                  <a:pt x="0" y="0"/>
                </a:lnTo>
                <a:close/>
              </a:path>
            </a:pathLst>
          </a:custGeom>
          <a:solidFill>
            <a:schemeClr val="accent1"/>
          </a:solidFill>
          <a:ln>
            <a:noFill/>
            <a:round/>
          </a:ln>
        </p:spPr>
        <p:txBody>
          <a:bodyPr anchor="ctr"/>
          <a:lstStyle/>
          <a:p>
            <a:pPr algn="ctr"/>
            <a:endParaRPr>
              <a:solidFill>
                <a:schemeClr val="accent1"/>
              </a:solidFill>
              <a:latin typeface="+mn-ea"/>
              <a:cs typeface="+mn-ea"/>
              <a:sym typeface="+mn-lt"/>
            </a:endParaRPr>
          </a:p>
        </p:txBody>
      </p:sp>
      <p:sp>
        <p:nvSpPr>
          <p:cNvPr id="21" name="Freeform: Shape 10"/>
          <p:cNvSpPr/>
          <p:nvPr/>
        </p:nvSpPr>
        <p:spPr>
          <a:xfrm>
            <a:off x="345848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dirty="0">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26" name="Freeform: Shape 11"/>
          <p:cNvSpPr/>
          <p:nvPr/>
        </p:nvSpPr>
        <p:spPr>
          <a:xfrm>
            <a:off x="1361282" y="3077578"/>
            <a:ext cx="428734" cy="1810756"/>
          </a:xfrm>
          <a:custGeom>
            <a:avLst/>
            <a:gdLst/>
            <a:ahLst/>
            <a:cxnLst>
              <a:cxn ang="0">
                <a:pos x="wd2" y="hd2"/>
              </a:cxn>
              <a:cxn ang="5400000">
                <a:pos x="wd2" y="hd2"/>
              </a:cxn>
              <a:cxn ang="10800000">
                <a:pos x="wd2" y="hd2"/>
              </a:cxn>
              <a:cxn ang="16200000">
                <a:pos x="wd2" y="hd2"/>
              </a:cxn>
            </a:cxnLst>
            <a:rect l="0" t="0" r="r" b="b"/>
            <a:pathLst>
              <a:path w="21600" h="21600" extrusionOk="0">
                <a:moveTo>
                  <a:pt x="11043" y="21600"/>
                </a:moveTo>
                <a:cubicBezTo>
                  <a:pt x="4004" y="18929"/>
                  <a:pt x="0" y="15769"/>
                  <a:pt x="0" y="12380"/>
                </a:cubicBezTo>
                <a:cubicBezTo>
                  <a:pt x="0" y="7554"/>
                  <a:pt x="8252" y="3188"/>
                  <a:pt x="21600" y="0"/>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29" name="Freeform: Shape 12"/>
          <p:cNvSpPr/>
          <p:nvPr/>
        </p:nvSpPr>
        <p:spPr>
          <a:xfrm>
            <a:off x="1689197" y="3032311"/>
            <a:ext cx="155811" cy="15191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929"/>
                </a:lnTo>
                <a:lnTo>
                  <a:pt x="14965" y="21600"/>
                </a:lnTo>
                <a:lnTo>
                  <a:pt x="21600" y="0"/>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30" name="Freeform: Shape 13"/>
          <p:cNvSpPr/>
          <p:nvPr/>
        </p:nvSpPr>
        <p:spPr>
          <a:xfrm>
            <a:off x="1891408" y="4676051"/>
            <a:ext cx="1314349" cy="546990"/>
          </a:xfrm>
          <a:custGeom>
            <a:avLst/>
            <a:gdLst/>
            <a:ahLst/>
            <a:cxnLst>
              <a:cxn ang="0">
                <a:pos x="wd2" y="hd2"/>
              </a:cxn>
              <a:cxn ang="5400000">
                <a:pos x="wd2" y="hd2"/>
              </a:cxn>
              <a:cxn ang="10800000">
                <a:pos x="wd2" y="hd2"/>
              </a:cxn>
              <a:cxn ang="16200000">
                <a:pos x="wd2" y="hd2"/>
              </a:cxn>
            </a:cxnLst>
            <a:rect l="0" t="0" r="r" b="b"/>
            <a:pathLst>
              <a:path w="21600" h="18027" extrusionOk="0">
                <a:moveTo>
                  <a:pt x="0" y="0"/>
                </a:moveTo>
                <a:cubicBezTo>
                  <a:pt x="4470" y="15247"/>
                  <a:pt x="13609" y="21600"/>
                  <a:pt x="21600" y="16041"/>
                </a:cubicBezTo>
              </a:path>
            </a:pathLst>
          </a:custGeom>
          <a:ln w="38100">
            <a:solidFill>
              <a:schemeClr val="accent1">
                <a:lumMod val="20000"/>
                <a:lumOff val="80000"/>
                <a:alpha val="29000"/>
              </a:schemeClr>
            </a:solidFill>
            <a:miter/>
          </a:ln>
        </p:spPr>
        <p:txBody>
          <a:bodyPr anchor="ctr"/>
          <a:lstStyle/>
          <a:p>
            <a:pPr algn="ctr"/>
            <a:endParaRPr>
              <a:solidFill>
                <a:schemeClr val="bg2">
                  <a:lumMod val="25000"/>
                </a:schemeClr>
              </a:solidFill>
              <a:latin typeface="+mn-ea"/>
              <a:cs typeface="+mn-ea"/>
              <a:sym typeface="+mn-lt"/>
            </a:endParaRPr>
          </a:p>
        </p:txBody>
      </p:sp>
      <p:sp>
        <p:nvSpPr>
          <p:cNvPr id="40" name="Freeform: Shape 14"/>
          <p:cNvSpPr/>
          <p:nvPr/>
        </p:nvSpPr>
        <p:spPr>
          <a:xfrm>
            <a:off x="3150737" y="5096814"/>
            <a:ext cx="155888" cy="151876"/>
          </a:xfrm>
          <a:custGeom>
            <a:avLst/>
            <a:gdLst/>
            <a:ahLst/>
            <a:cxnLst>
              <a:cxn ang="0">
                <a:pos x="wd2" y="hd2"/>
              </a:cxn>
              <a:cxn ang="5400000">
                <a:pos x="wd2" y="hd2"/>
              </a:cxn>
              <a:cxn ang="10800000">
                <a:pos x="wd2" y="hd2"/>
              </a:cxn>
              <a:cxn ang="16200000">
                <a:pos x="wd2" y="hd2"/>
              </a:cxn>
            </a:cxnLst>
            <a:rect l="0" t="0" r="r" b="b"/>
            <a:pathLst>
              <a:path w="21600" h="21600" extrusionOk="0">
                <a:moveTo>
                  <a:pt x="21600" y="4204"/>
                </a:moveTo>
                <a:lnTo>
                  <a:pt x="7341" y="21600"/>
                </a:lnTo>
                <a:lnTo>
                  <a:pt x="0" y="0"/>
                </a:lnTo>
                <a:lnTo>
                  <a:pt x="21600" y="4204"/>
                </a:lnTo>
                <a:close/>
              </a:path>
            </a:pathLst>
          </a:custGeom>
          <a:solidFill>
            <a:schemeClr val="accent1"/>
          </a:solidFill>
          <a:ln w="12700">
            <a:miter lim="400000"/>
          </a:ln>
        </p:spPr>
        <p:txBody>
          <a:bodyPr anchor="ctr"/>
          <a:lstStyle/>
          <a:p>
            <a:pPr algn="ctr"/>
            <a:endParaRPr>
              <a:solidFill>
                <a:schemeClr val="bg2">
                  <a:lumMod val="25000"/>
                </a:schemeClr>
              </a:solidFill>
              <a:latin typeface="+mn-ea"/>
              <a:cs typeface="+mn-ea"/>
              <a:sym typeface="+mn-lt"/>
            </a:endParaRPr>
          </a:p>
        </p:txBody>
      </p:sp>
      <p:sp>
        <p:nvSpPr>
          <p:cNvPr id="41" name="Freeform: Shape 15"/>
          <p:cNvSpPr/>
          <p:nvPr/>
        </p:nvSpPr>
        <p:spPr>
          <a:xfrm>
            <a:off x="893690" y="4181437"/>
            <a:ext cx="1375202" cy="13730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9050">
            <a:noFill/>
          </a:ln>
          <a:effectLst>
            <a:outerShdw blurRad="177800" dist="215900" dir="5400000" sx="97000" sy="97000" algn="t" rotWithShape="0">
              <a:schemeClr val="accent1">
                <a:lumMod val="50000"/>
                <a:alpha val="1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2000"/>
              </a:lnSpc>
            </a:pPr>
            <a:endParaRPr>
              <a:solidFill>
                <a:schemeClr val="bg2">
                  <a:lumMod val="25000"/>
                </a:schemeClr>
              </a:solidFill>
              <a:latin typeface="思源黑体 CN Light" panose="020B0300000000000000" pitchFamily="34" charset="-122"/>
              <a:ea typeface="思源黑体 CN Light" panose="020B0300000000000000" pitchFamily="34" charset="-122"/>
              <a:sym typeface="+mn-lt"/>
            </a:endParaRPr>
          </a:p>
        </p:txBody>
      </p:sp>
      <p:sp>
        <p:nvSpPr>
          <p:cNvPr id="42" name="Freeform: Shape 56"/>
          <p:cNvSpPr/>
          <p:nvPr/>
        </p:nvSpPr>
        <p:spPr bwMode="auto">
          <a:xfrm>
            <a:off x="3886868" y="4608140"/>
            <a:ext cx="518429" cy="519637"/>
          </a:xfrm>
          <a:custGeom>
            <a:avLst/>
            <a:gdLst>
              <a:gd name="T0" fmla="*/ 103 w 181"/>
              <a:gd name="T1" fmla="*/ 23 h 181"/>
              <a:gd name="T2" fmla="*/ 23 w 181"/>
              <a:gd name="T3" fmla="*/ 23 h 181"/>
              <a:gd name="T4" fmla="*/ 23 w 181"/>
              <a:gd name="T5" fmla="*/ 103 h 181"/>
              <a:gd name="T6" fmla="*/ 95 w 181"/>
              <a:gd name="T7" fmla="*/ 110 h 181"/>
              <a:gd name="T8" fmla="*/ 97 w 181"/>
              <a:gd name="T9" fmla="*/ 113 h 181"/>
              <a:gd name="T10" fmla="*/ 97 w 181"/>
              <a:gd name="T11" fmla="*/ 114 h 181"/>
              <a:gd name="T12" fmla="*/ 97 w 181"/>
              <a:gd name="T13" fmla="*/ 122 h 181"/>
              <a:gd name="T14" fmla="*/ 153 w 181"/>
              <a:gd name="T15" fmla="*/ 178 h 181"/>
              <a:gd name="T16" fmla="*/ 161 w 181"/>
              <a:gd name="T17" fmla="*/ 178 h 181"/>
              <a:gd name="T18" fmla="*/ 162 w 181"/>
              <a:gd name="T19" fmla="*/ 178 h 181"/>
              <a:gd name="T20" fmla="*/ 162 w 181"/>
              <a:gd name="T21" fmla="*/ 178 h 181"/>
              <a:gd name="T22" fmla="*/ 168 w 181"/>
              <a:gd name="T23" fmla="*/ 178 h 181"/>
              <a:gd name="T24" fmla="*/ 178 w 181"/>
              <a:gd name="T25" fmla="*/ 168 h 181"/>
              <a:gd name="T26" fmla="*/ 178 w 181"/>
              <a:gd name="T27" fmla="*/ 163 h 181"/>
              <a:gd name="T28" fmla="*/ 178 w 181"/>
              <a:gd name="T29" fmla="*/ 162 h 181"/>
              <a:gd name="T30" fmla="*/ 178 w 181"/>
              <a:gd name="T31" fmla="*/ 161 h 181"/>
              <a:gd name="T32" fmla="*/ 178 w 181"/>
              <a:gd name="T33" fmla="*/ 153 h 181"/>
              <a:gd name="T34" fmla="*/ 122 w 181"/>
              <a:gd name="T35" fmla="*/ 97 h 181"/>
              <a:gd name="T36" fmla="*/ 113 w 181"/>
              <a:gd name="T37" fmla="*/ 97 h 181"/>
              <a:gd name="T38" fmla="*/ 113 w 181"/>
              <a:gd name="T39" fmla="*/ 97 h 181"/>
              <a:gd name="T40" fmla="*/ 110 w 181"/>
              <a:gd name="T41" fmla="*/ 95 h 181"/>
              <a:gd name="T42" fmla="*/ 103 w 181"/>
              <a:gd name="T43" fmla="*/ 23 h 181"/>
              <a:gd name="T44" fmla="*/ 35 w 181"/>
              <a:gd name="T45" fmla="*/ 35 h 181"/>
              <a:gd name="T46" fmla="*/ 91 w 181"/>
              <a:gd name="T47" fmla="*/ 35 h 181"/>
              <a:gd name="T48" fmla="*/ 91 w 181"/>
              <a:gd name="T49" fmla="*/ 91 h 181"/>
              <a:gd name="T50" fmla="*/ 35 w 181"/>
              <a:gd name="T51" fmla="*/ 92 h 181"/>
              <a:gd name="T52" fmla="*/ 35 w 181"/>
              <a:gd name="T53" fmla="*/ 3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1" h="181">
                <a:moveTo>
                  <a:pt x="103" y="23"/>
                </a:moveTo>
                <a:cubicBezTo>
                  <a:pt x="81" y="0"/>
                  <a:pt x="45" y="0"/>
                  <a:pt x="23" y="23"/>
                </a:cubicBezTo>
                <a:cubicBezTo>
                  <a:pt x="0" y="45"/>
                  <a:pt x="0" y="81"/>
                  <a:pt x="23" y="103"/>
                </a:cubicBezTo>
                <a:cubicBezTo>
                  <a:pt x="42" y="123"/>
                  <a:pt x="72" y="125"/>
                  <a:pt x="95" y="110"/>
                </a:cubicBezTo>
                <a:cubicBezTo>
                  <a:pt x="97" y="113"/>
                  <a:pt x="97" y="113"/>
                  <a:pt x="97" y="113"/>
                </a:cubicBezTo>
                <a:cubicBezTo>
                  <a:pt x="97" y="114"/>
                  <a:pt x="97" y="114"/>
                  <a:pt x="97" y="114"/>
                </a:cubicBezTo>
                <a:cubicBezTo>
                  <a:pt x="94" y="116"/>
                  <a:pt x="94" y="120"/>
                  <a:pt x="97" y="122"/>
                </a:cubicBezTo>
                <a:cubicBezTo>
                  <a:pt x="153" y="178"/>
                  <a:pt x="153" y="178"/>
                  <a:pt x="153" y="178"/>
                </a:cubicBezTo>
                <a:cubicBezTo>
                  <a:pt x="155" y="181"/>
                  <a:pt x="159" y="181"/>
                  <a:pt x="161" y="178"/>
                </a:cubicBezTo>
                <a:cubicBezTo>
                  <a:pt x="162" y="178"/>
                  <a:pt x="162" y="178"/>
                  <a:pt x="162" y="178"/>
                </a:cubicBezTo>
                <a:cubicBezTo>
                  <a:pt x="162" y="178"/>
                  <a:pt x="162" y="178"/>
                  <a:pt x="162" y="178"/>
                </a:cubicBezTo>
                <a:cubicBezTo>
                  <a:pt x="164" y="180"/>
                  <a:pt x="166" y="180"/>
                  <a:pt x="168" y="178"/>
                </a:cubicBezTo>
                <a:cubicBezTo>
                  <a:pt x="178" y="168"/>
                  <a:pt x="178" y="168"/>
                  <a:pt x="178" y="168"/>
                </a:cubicBezTo>
                <a:cubicBezTo>
                  <a:pt x="180" y="166"/>
                  <a:pt x="180" y="164"/>
                  <a:pt x="178" y="163"/>
                </a:cubicBezTo>
                <a:cubicBezTo>
                  <a:pt x="178" y="162"/>
                  <a:pt x="178" y="162"/>
                  <a:pt x="178" y="162"/>
                </a:cubicBezTo>
                <a:cubicBezTo>
                  <a:pt x="178" y="161"/>
                  <a:pt x="178" y="161"/>
                  <a:pt x="178" y="161"/>
                </a:cubicBezTo>
                <a:cubicBezTo>
                  <a:pt x="181" y="159"/>
                  <a:pt x="181" y="155"/>
                  <a:pt x="178" y="153"/>
                </a:cubicBezTo>
                <a:cubicBezTo>
                  <a:pt x="122" y="97"/>
                  <a:pt x="122" y="97"/>
                  <a:pt x="122" y="97"/>
                </a:cubicBezTo>
                <a:cubicBezTo>
                  <a:pt x="120" y="94"/>
                  <a:pt x="116" y="94"/>
                  <a:pt x="113" y="97"/>
                </a:cubicBezTo>
                <a:cubicBezTo>
                  <a:pt x="113" y="97"/>
                  <a:pt x="113" y="97"/>
                  <a:pt x="113" y="97"/>
                </a:cubicBezTo>
                <a:cubicBezTo>
                  <a:pt x="110" y="95"/>
                  <a:pt x="110" y="95"/>
                  <a:pt x="110" y="95"/>
                </a:cubicBezTo>
                <a:cubicBezTo>
                  <a:pt x="125" y="73"/>
                  <a:pt x="123" y="42"/>
                  <a:pt x="103" y="23"/>
                </a:cubicBezTo>
                <a:moveTo>
                  <a:pt x="35" y="35"/>
                </a:moveTo>
                <a:cubicBezTo>
                  <a:pt x="50" y="19"/>
                  <a:pt x="76" y="19"/>
                  <a:pt x="91" y="35"/>
                </a:cubicBezTo>
                <a:cubicBezTo>
                  <a:pt x="107" y="50"/>
                  <a:pt x="107" y="76"/>
                  <a:pt x="91" y="91"/>
                </a:cubicBezTo>
                <a:cubicBezTo>
                  <a:pt x="76" y="107"/>
                  <a:pt x="50" y="107"/>
                  <a:pt x="35" y="92"/>
                </a:cubicBezTo>
                <a:cubicBezTo>
                  <a:pt x="19" y="76"/>
                  <a:pt x="19" y="50"/>
                  <a:pt x="35" y="35"/>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3" name="Freeform: Shape 57"/>
          <p:cNvSpPr/>
          <p:nvPr/>
        </p:nvSpPr>
        <p:spPr bwMode="auto">
          <a:xfrm>
            <a:off x="2564266" y="2414373"/>
            <a:ext cx="504723" cy="503652"/>
          </a:xfrm>
          <a:custGeom>
            <a:avLst/>
            <a:gdLst>
              <a:gd name="T0" fmla="*/ 0 w 199"/>
              <a:gd name="T1" fmla="*/ 99 h 198"/>
              <a:gd name="T2" fmla="*/ 199 w 199"/>
              <a:gd name="T3" fmla="*/ 99 h 198"/>
              <a:gd name="T4" fmla="*/ 112 w 199"/>
              <a:gd name="T5" fmla="*/ 185 h 198"/>
              <a:gd name="T6" fmla="*/ 104 w 199"/>
              <a:gd name="T7" fmla="*/ 145 h 198"/>
              <a:gd name="T8" fmla="*/ 112 w 199"/>
              <a:gd name="T9" fmla="*/ 185 h 198"/>
              <a:gd name="T10" fmla="*/ 96 w 199"/>
              <a:gd name="T11" fmla="*/ 145 h 198"/>
              <a:gd name="T12" fmla="*/ 87 w 199"/>
              <a:gd name="T13" fmla="*/ 185 h 198"/>
              <a:gd name="T14" fmla="*/ 87 w 199"/>
              <a:gd name="T15" fmla="*/ 13 h 198"/>
              <a:gd name="T16" fmla="*/ 96 w 199"/>
              <a:gd name="T17" fmla="*/ 53 h 198"/>
              <a:gd name="T18" fmla="*/ 87 w 199"/>
              <a:gd name="T19" fmla="*/ 13 h 198"/>
              <a:gd name="T20" fmla="*/ 104 w 199"/>
              <a:gd name="T21" fmla="*/ 53 h 198"/>
              <a:gd name="T22" fmla="*/ 112 w 199"/>
              <a:gd name="T23" fmla="*/ 13 h 198"/>
              <a:gd name="T24" fmla="*/ 104 w 199"/>
              <a:gd name="T25" fmla="*/ 61 h 198"/>
              <a:gd name="T26" fmla="*/ 149 w 199"/>
              <a:gd name="T27" fmla="*/ 95 h 198"/>
              <a:gd name="T28" fmla="*/ 104 w 199"/>
              <a:gd name="T29" fmla="*/ 61 h 198"/>
              <a:gd name="T30" fmla="*/ 96 w 199"/>
              <a:gd name="T31" fmla="*/ 95 h 198"/>
              <a:gd name="T32" fmla="*/ 57 w 199"/>
              <a:gd name="T33" fmla="*/ 55 h 198"/>
              <a:gd name="T34" fmla="*/ 42 w 199"/>
              <a:gd name="T35" fmla="*/ 95 h 198"/>
              <a:gd name="T36" fmla="*/ 31 w 199"/>
              <a:gd name="T37" fmla="*/ 45 h 198"/>
              <a:gd name="T38" fmla="*/ 42 w 199"/>
              <a:gd name="T39" fmla="*/ 95 h 198"/>
              <a:gd name="T40" fmla="*/ 49 w 199"/>
              <a:gd name="T41" fmla="*/ 145 h 198"/>
              <a:gd name="T42" fmla="*/ 13 w 199"/>
              <a:gd name="T43" fmla="*/ 103 h 198"/>
              <a:gd name="T44" fmla="*/ 50 w 199"/>
              <a:gd name="T45" fmla="*/ 103 h 198"/>
              <a:gd name="T46" fmla="*/ 96 w 199"/>
              <a:gd name="T47" fmla="*/ 137 h 198"/>
              <a:gd name="T48" fmla="*/ 50 w 199"/>
              <a:gd name="T49" fmla="*/ 103 h 198"/>
              <a:gd name="T50" fmla="*/ 104 w 199"/>
              <a:gd name="T51" fmla="*/ 103 h 198"/>
              <a:gd name="T52" fmla="*/ 143 w 199"/>
              <a:gd name="T53" fmla="*/ 142 h 198"/>
              <a:gd name="T54" fmla="*/ 157 w 199"/>
              <a:gd name="T55" fmla="*/ 103 h 198"/>
              <a:gd name="T56" fmla="*/ 168 w 199"/>
              <a:gd name="T57" fmla="*/ 153 h 198"/>
              <a:gd name="T58" fmla="*/ 157 w 199"/>
              <a:gd name="T59" fmla="*/ 103 h 198"/>
              <a:gd name="T60" fmla="*/ 150 w 199"/>
              <a:gd name="T61" fmla="*/ 53 h 198"/>
              <a:gd name="T62" fmla="*/ 187 w 199"/>
              <a:gd name="T63" fmla="*/ 95 h 198"/>
              <a:gd name="T64" fmla="*/ 162 w 199"/>
              <a:gd name="T65" fmla="*/ 39 h 198"/>
              <a:gd name="T66" fmla="*/ 131 w 199"/>
              <a:gd name="T67" fmla="*/ 18 h 198"/>
              <a:gd name="T68" fmla="*/ 68 w 199"/>
              <a:gd name="T69" fmla="*/ 18 h 198"/>
              <a:gd name="T70" fmla="*/ 37 w 199"/>
              <a:gd name="T71" fmla="*/ 39 h 198"/>
              <a:gd name="T72" fmla="*/ 37 w 199"/>
              <a:gd name="T73" fmla="*/ 159 h 198"/>
              <a:gd name="T74" fmla="*/ 68 w 199"/>
              <a:gd name="T75" fmla="*/ 180 h 198"/>
              <a:gd name="T76" fmla="*/ 131 w 199"/>
              <a:gd name="T77" fmla="*/ 180 h 198"/>
              <a:gd name="T78" fmla="*/ 162 w 199"/>
              <a:gd name="T79" fmla="*/ 15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9" h="198">
                <a:moveTo>
                  <a:pt x="100" y="0"/>
                </a:moveTo>
                <a:cubicBezTo>
                  <a:pt x="45" y="0"/>
                  <a:pt x="0" y="44"/>
                  <a:pt x="0" y="99"/>
                </a:cubicBezTo>
                <a:cubicBezTo>
                  <a:pt x="0" y="153"/>
                  <a:pt x="45" y="198"/>
                  <a:pt x="100" y="198"/>
                </a:cubicBezTo>
                <a:cubicBezTo>
                  <a:pt x="154" y="198"/>
                  <a:pt x="199" y="153"/>
                  <a:pt x="199" y="99"/>
                </a:cubicBezTo>
                <a:cubicBezTo>
                  <a:pt x="199" y="44"/>
                  <a:pt x="154" y="0"/>
                  <a:pt x="100" y="0"/>
                </a:cubicBezTo>
                <a:moveTo>
                  <a:pt x="112" y="185"/>
                </a:moveTo>
                <a:cubicBezTo>
                  <a:pt x="109" y="185"/>
                  <a:pt x="106" y="186"/>
                  <a:pt x="104" y="186"/>
                </a:cubicBezTo>
                <a:cubicBezTo>
                  <a:pt x="104" y="145"/>
                  <a:pt x="104" y="145"/>
                  <a:pt x="104" y="145"/>
                </a:cubicBezTo>
                <a:cubicBezTo>
                  <a:pt x="116" y="145"/>
                  <a:pt x="129" y="147"/>
                  <a:pt x="140" y="150"/>
                </a:cubicBezTo>
                <a:cubicBezTo>
                  <a:pt x="133" y="167"/>
                  <a:pt x="123" y="180"/>
                  <a:pt x="112" y="185"/>
                </a:cubicBezTo>
                <a:moveTo>
                  <a:pt x="59" y="150"/>
                </a:moveTo>
                <a:cubicBezTo>
                  <a:pt x="71" y="147"/>
                  <a:pt x="83" y="145"/>
                  <a:pt x="96" y="145"/>
                </a:cubicBezTo>
                <a:cubicBezTo>
                  <a:pt x="96" y="186"/>
                  <a:pt x="96" y="186"/>
                  <a:pt x="96" y="186"/>
                </a:cubicBezTo>
                <a:cubicBezTo>
                  <a:pt x="93" y="186"/>
                  <a:pt x="90" y="185"/>
                  <a:pt x="87" y="185"/>
                </a:cubicBezTo>
                <a:cubicBezTo>
                  <a:pt x="76" y="180"/>
                  <a:pt x="66" y="167"/>
                  <a:pt x="59" y="150"/>
                </a:cubicBezTo>
                <a:moveTo>
                  <a:pt x="87" y="13"/>
                </a:moveTo>
                <a:cubicBezTo>
                  <a:pt x="90" y="12"/>
                  <a:pt x="93" y="12"/>
                  <a:pt x="96" y="12"/>
                </a:cubicBezTo>
                <a:cubicBezTo>
                  <a:pt x="96" y="53"/>
                  <a:pt x="96" y="53"/>
                  <a:pt x="96" y="53"/>
                </a:cubicBezTo>
                <a:cubicBezTo>
                  <a:pt x="83" y="53"/>
                  <a:pt x="71" y="51"/>
                  <a:pt x="59" y="48"/>
                </a:cubicBezTo>
                <a:cubicBezTo>
                  <a:pt x="66" y="31"/>
                  <a:pt x="76" y="18"/>
                  <a:pt x="87" y="13"/>
                </a:cubicBezTo>
                <a:moveTo>
                  <a:pt x="140" y="48"/>
                </a:moveTo>
                <a:cubicBezTo>
                  <a:pt x="129" y="51"/>
                  <a:pt x="116" y="53"/>
                  <a:pt x="104" y="53"/>
                </a:cubicBezTo>
                <a:cubicBezTo>
                  <a:pt x="104" y="12"/>
                  <a:pt x="104" y="12"/>
                  <a:pt x="104" y="12"/>
                </a:cubicBezTo>
                <a:cubicBezTo>
                  <a:pt x="106" y="12"/>
                  <a:pt x="109" y="12"/>
                  <a:pt x="112" y="13"/>
                </a:cubicBezTo>
                <a:cubicBezTo>
                  <a:pt x="123" y="18"/>
                  <a:pt x="133" y="31"/>
                  <a:pt x="140" y="48"/>
                </a:cubicBezTo>
                <a:moveTo>
                  <a:pt x="104" y="61"/>
                </a:moveTo>
                <a:cubicBezTo>
                  <a:pt x="117" y="61"/>
                  <a:pt x="130" y="59"/>
                  <a:pt x="143" y="55"/>
                </a:cubicBezTo>
                <a:cubicBezTo>
                  <a:pt x="146" y="67"/>
                  <a:pt x="148" y="81"/>
                  <a:pt x="149" y="95"/>
                </a:cubicBezTo>
                <a:cubicBezTo>
                  <a:pt x="104" y="95"/>
                  <a:pt x="104" y="95"/>
                  <a:pt x="104" y="95"/>
                </a:cubicBezTo>
                <a:lnTo>
                  <a:pt x="104" y="61"/>
                </a:lnTo>
                <a:close/>
                <a:moveTo>
                  <a:pt x="96" y="61"/>
                </a:moveTo>
                <a:cubicBezTo>
                  <a:pt x="96" y="95"/>
                  <a:pt x="96" y="95"/>
                  <a:pt x="96" y="95"/>
                </a:cubicBezTo>
                <a:cubicBezTo>
                  <a:pt x="50" y="95"/>
                  <a:pt x="50" y="95"/>
                  <a:pt x="50" y="95"/>
                </a:cubicBezTo>
                <a:cubicBezTo>
                  <a:pt x="51" y="81"/>
                  <a:pt x="53" y="67"/>
                  <a:pt x="57" y="55"/>
                </a:cubicBezTo>
                <a:cubicBezTo>
                  <a:pt x="69" y="59"/>
                  <a:pt x="82" y="61"/>
                  <a:pt x="96" y="61"/>
                </a:cubicBezTo>
                <a:moveTo>
                  <a:pt x="42" y="95"/>
                </a:moveTo>
                <a:cubicBezTo>
                  <a:pt x="13" y="95"/>
                  <a:pt x="13" y="95"/>
                  <a:pt x="13" y="95"/>
                </a:cubicBezTo>
                <a:cubicBezTo>
                  <a:pt x="13" y="76"/>
                  <a:pt x="20" y="59"/>
                  <a:pt x="31" y="45"/>
                </a:cubicBezTo>
                <a:cubicBezTo>
                  <a:pt x="37" y="48"/>
                  <a:pt x="43" y="51"/>
                  <a:pt x="49" y="53"/>
                </a:cubicBezTo>
                <a:cubicBezTo>
                  <a:pt x="45" y="65"/>
                  <a:pt x="43" y="80"/>
                  <a:pt x="42" y="95"/>
                </a:cubicBezTo>
                <a:moveTo>
                  <a:pt x="42" y="103"/>
                </a:moveTo>
                <a:cubicBezTo>
                  <a:pt x="43" y="118"/>
                  <a:pt x="45" y="132"/>
                  <a:pt x="49" y="145"/>
                </a:cubicBezTo>
                <a:cubicBezTo>
                  <a:pt x="43" y="147"/>
                  <a:pt x="37" y="150"/>
                  <a:pt x="31" y="153"/>
                </a:cubicBezTo>
                <a:cubicBezTo>
                  <a:pt x="20" y="139"/>
                  <a:pt x="13" y="122"/>
                  <a:pt x="13" y="103"/>
                </a:cubicBezTo>
                <a:lnTo>
                  <a:pt x="42" y="103"/>
                </a:lnTo>
                <a:close/>
                <a:moveTo>
                  <a:pt x="50" y="103"/>
                </a:moveTo>
                <a:cubicBezTo>
                  <a:pt x="96" y="103"/>
                  <a:pt x="96" y="103"/>
                  <a:pt x="96" y="103"/>
                </a:cubicBezTo>
                <a:cubicBezTo>
                  <a:pt x="96" y="137"/>
                  <a:pt x="96" y="137"/>
                  <a:pt x="96" y="137"/>
                </a:cubicBezTo>
                <a:cubicBezTo>
                  <a:pt x="82" y="137"/>
                  <a:pt x="69" y="139"/>
                  <a:pt x="57" y="142"/>
                </a:cubicBezTo>
                <a:cubicBezTo>
                  <a:pt x="53" y="131"/>
                  <a:pt x="51" y="117"/>
                  <a:pt x="50" y="103"/>
                </a:cubicBezTo>
                <a:moveTo>
                  <a:pt x="104" y="137"/>
                </a:moveTo>
                <a:cubicBezTo>
                  <a:pt x="104" y="103"/>
                  <a:pt x="104" y="103"/>
                  <a:pt x="104" y="103"/>
                </a:cubicBezTo>
                <a:cubicBezTo>
                  <a:pt x="149" y="103"/>
                  <a:pt x="149" y="103"/>
                  <a:pt x="149" y="103"/>
                </a:cubicBezTo>
                <a:cubicBezTo>
                  <a:pt x="148" y="117"/>
                  <a:pt x="146" y="131"/>
                  <a:pt x="143" y="142"/>
                </a:cubicBezTo>
                <a:cubicBezTo>
                  <a:pt x="130" y="139"/>
                  <a:pt x="117" y="137"/>
                  <a:pt x="104" y="137"/>
                </a:cubicBezTo>
                <a:moveTo>
                  <a:pt x="157" y="103"/>
                </a:moveTo>
                <a:cubicBezTo>
                  <a:pt x="187" y="103"/>
                  <a:pt x="187" y="103"/>
                  <a:pt x="187" y="103"/>
                </a:cubicBezTo>
                <a:cubicBezTo>
                  <a:pt x="186" y="122"/>
                  <a:pt x="179" y="139"/>
                  <a:pt x="168" y="153"/>
                </a:cubicBezTo>
                <a:cubicBezTo>
                  <a:pt x="162" y="150"/>
                  <a:pt x="156" y="147"/>
                  <a:pt x="150" y="145"/>
                </a:cubicBezTo>
                <a:cubicBezTo>
                  <a:pt x="154" y="132"/>
                  <a:pt x="156" y="118"/>
                  <a:pt x="157" y="103"/>
                </a:cubicBezTo>
                <a:moveTo>
                  <a:pt x="157" y="95"/>
                </a:moveTo>
                <a:cubicBezTo>
                  <a:pt x="156" y="80"/>
                  <a:pt x="154" y="65"/>
                  <a:pt x="150" y="53"/>
                </a:cubicBezTo>
                <a:cubicBezTo>
                  <a:pt x="156" y="51"/>
                  <a:pt x="162" y="48"/>
                  <a:pt x="168" y="45"/>
                </a:cubicBezTo>
                <a:cubicBezTo>
                  <a:pt x="179" y="59"/>
                  <a:pt x="186" y="76"/>
                  <a:pt x="187" y="95"/>
                </a:cubicBezTo>
                <a:lnTo>
                  <a:pt x="157" y="95"/>
                </a:lnTo>
                <a:close/>
                <a:moveTo>
                  <a:pt x="162" y="39"/>
                </a:moveTo>
                <a:cubicBezTo>
                  <a:pt x="158" y="41"/>
                  <a:pt x="153" y="43"/>
                  <a:pt x="147" y="45"/>
                </a:cubicBezTo>
                <a:cubicBezTo>
                  <a:pt x="143" y="34"/>
                  <a:pt x="137" y="25"/>
                  <a:pt x="131" y="18"/>
                </a:cubicBezTo>
                <a:cubicBezTo>
                  <a:pt x="143" y="22"/>
                  <a:pt x="154" y="29"/>
                  <a:pt x="162" y="39"/>
                </a:cubicBezTo>
                <a:moveTo>
                  <a:pt x="68" y="18"/>
                </a:moveTo>
                <a:cubicBezTo>
                  <a:pt x="62" y="25"/>
                  <a:pt x="56" y="34"/>
                  <a:pt x="52" y="45"/>
                </a:cubicBezTo>
                <a:cubicBezTo>
                  <a:pt x="46" y="43"/>
                  <a:pt x="41" y="41"/>
                  <a:pt x="37" y="39"/>
                </a:cubicBezTo>
                <a:cubicBezTo>
                  <a:pt x="46" y="29"/>
                  <a:pt x="56" y="22"/>
                  <a:pt x="68" y="18"/>
                </a:cubicBezTo>
                <a:moveTo>
                  <a:pt x="37" y="159"/>
                </a:moveTo>
                <a:cubicBezTo>
                  <a:pt x="41" y="157"/>
                  <a:pt x="46" y="154"/>
                  <a:pt x="52" y="152"/>
                </a:cubicBezTo>
                <a:cubicBezTo>
                  <a:pt x="56" y="163"/>
                  <a:pt x="62" y="173"/>
                  <a:pt x="68" y="180"/>
                </a:cubicBezTo>
                <a:cubicBezTo>
                  <a:pt x="56" y="175"/>
                  <a:pt x="46" y="168"/>
                  <a:pt x="37" y="159"/>
                </a:cubicBezTo>
                <a:moveTo>
                  <a:pt x="131" y="180"/>
                </a:moveTo>
                <a:cubicBezTo>
                  <a:pt x="137" y="173"/>
                  <a:pt x="143" y="163"/>
                  <a:pt x="147" y="152"/>
                </a:cubicBezTo>
                <a:cubicBezTo>
                  <a:pt x="153" y="154"/>
                  <a:pt x="158" y="157"/>
                  <a:pt x="162" y="159"/>
                </a:cubicBezTo>
                <a:cubicBezTo>
                  <a:pt x="154" y="168"/>
                  <a:pt x="143" y="175"/>
                  <a:pt x="131" y="180"/>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4" name="Freeform: Shape 58"/>
          <p:cNvSpPr/>
          <p:nvPr/>
        </p:nvSpPr>
        <p:spPr bwMode="auto">
          <a:xfrm>
            <a:off x="1322863" y="4621969"/>
            <a:ext cx="516854" cy="491982"/>
          </a:xfrm>
          <a:custGeom>
            <a:avLst/>
            <a:gdLst>
              <a:gd name="T0" fmla="*/ 43 w 202"/>
              <a:gd name="T1" fmla="*/ 118 h 192"/>
              <a:gd name="T2" fmla="*/ 29 w 202"/>
              <a:gd name="T3" fmla="*/ 88 h 192"/>
              <a:gd name="T4" fmla="*/ 69 w 202"/>
              <a:gd name="T5" fmla="*/ 77 h 192"/>
              <a:gd name="T6" fmla="*/ 49 w 202"/>
              <a:gd name="T7" fmla="*/ 145 h 192"/>
              <a:gd name="T8" fmla="*/ 49 w 202"/>
              <a:gd name="T9" fmla="*/ 47 h 192"/>
              <a:gd name="T10" fmla="*/ 49 w 202"/>
              <a:gd name="T11" fmla="*/ 145 h 192"/>
              <a:gd name="T12" fmla="*/ 86 w 202"/>
              <a:gd name="T13" fmla="*/ 96 h 192"/>
              <a:gd name="T14" fmla="*/ 12 w 202"/>
              <a:gd name="T15" fmla="*/ 96 h 192"/>
              <a:gd name="T16" fmla="*/ 177 w 202"/>
              <a:gd name="T17" fmla="*/ 76 h 192"/>
              <a:gd name="T18" fmla="*/ 102 w 202"/>
              <a:gd name="T19" fmla="*/ 84 h 192"/>
              <a:gd name="T20" fmla="*/ 177 w 202"/>
              <a:gd name="T21" fmla="*/ 76 h 192"/>
              <a:gd name="T22" fmla="*/ 94 w 202"/>
              <a:gd name="T23" fmla="*/ 51 h 192"/>
              <a:gd name="T24" fmla="*/ 153 w 202"/>
              <a:gd name="T25" fmla="*/ 59 h 192"/>
              <a:gd name="T26" fmla="*/ 202 w 202"/>
              <a:gd name="T27" fmla="*/ 49 h 192"/>
              <a:gd name="T28" fmla="*/ 192 w 202"/>
              <a:gd name="T29" fmla="*/ 192 h 192"/>
              <a:gd name="T30" fmla="*/ 45 w 202"/>
              <a:gd name="T31" fmla="*/ 182 h 192"/>
              <a:gd name="T32" fmla="*/ 49 w 202"/>
              <a:gd name="T33" fmla="*/ 151 h 192"/>
              <a:gd name="T34" fmla="*/ 57 w 202"/>
              <a:gd name="T35" fmla="*/ 180 h 192"/>
              <a:gd name="T36" fmla="*/ 190 w 202"/>
              <a:gd name="T37" fmla="*/ 55 h 192"/>
              <a:gd name="T38" fmla="*/ 147 w 202"/>
              <a:gd name="T39" fmla="*/ 39 h 192"/>
              <a:gd name="T40" fmla="*/ 57 w 202"/>
              <a:gd name="T41" fmla="*/ 12 h 192"/>
              <a:gd name="T42" fmla="*/ 49 w 202"/>
              <a:gd name="T43" fmla="*/ 41 h 192"/>
              <a:gd name="T44" fmla="*/ 45 w 202"/>
              <a:gd name="T45" fmla="*/ 10 h 192"/>
              <a:gd name="T46" fmla="*/ 153 w 202"/>
              <a:gd name="T47" fmla="*/ 0 h 192"/>
              <a:gd name="T48" fmla="*/ 157 w 202"/>
              <a:gd name="T49" fmla="*/ 1 h 192"/>
              <a:gd name="T50" fmla="*/ 202 w 202"/>
              <a:gd name="T51" fmla="*/ 49 h 192"/>
              <a:gd name="T52" fmla="*/ 182 w 202"/>
              <a:gd name="T53" fmla="*/ 43 h 192"/>
              <a:gd name="T54" fmla="*/ 159 w 202"/>
              <a:gd name="T55" fmla="*/ 39 h 192"/>
              <a:gd name="T56" fmla="*/ 182 w 202"/>
              <a:gd name="T57" fmla="*/ 43 h 192"/>
              <a:gd name="T58" fmla="*/ 137 w 202"/>
              <a:gd name="T59" fmla="*/ 158 h 192"/>
              <a:gd name="T60" fmla="*/ 70 w 202"/>
              <a:gd name="T61" fmla="*/ 150 h 192"/>
              <a:gd name="T62" fmla="*/ 177 w 202"/>
              <a:gd name="T63" fmla="*/ 101 h 192"/>
              <a:gd name="T64" fmla="*/ 102 w 202"/>
              <a:gd name="T65" fmla="*/ 109 h 192"/>
              <a:gd name="T66" fmla="*/ 177 w 202"/>
              <a:gd name="T67" fmla="*/ 101 h 192"/>
              <a:gd name="T68" fmla="*/ 95 w 202"/>
              <a:gd name="T69" fmla="*/ 125 h 192"/>
              <a:gd name="T70" fmla="*/ 177 w 202"/>
              <a:gd name="T71" fmla="*/ 13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2" h="192">
                <a:moveTo>
                  <a:pt x="78" y="87"/>
                </a:moveTo>
                <a:cubicBezTo>
                  <a:pt x="43" y="118"/>
                  <a:pt x="43" y="118"/>
                  <a:pt x="43" y="118"/>
                </a:cubicBezTo>
                <a:cubicBezTo>
                  <a:pt x="20" y="99"/>
                  <a:pt x="20" y="99"/>
                  <a:pt x="20" y="99"/>
                </a:cubicBezTo>
                <a:cubicBezTo>
                  <a:pt x="29" y="88"/>
                  <a:pt x="29" y="88"/>
                  <a:pt x="29" y="88"/>
                </a:cubicBezTo>
                <a:cubicBezTo>
                  <a:pt x="43" y="100"/>
                  <a:pt x="43" y="100"/>
                  <a:pt x="43" y="100"/>
                </a:cubicBezTo>
                <a:cubicBezTo>
                  <a:pt x="69" y="77"/>
                  <a:pt x="69" y="77"/>
                  <a:pt x="69" y="77"/>
                </a:cubicBezTo>
                <a:lnTo>
                  <a:pt x="78" y="87"/>
                </a:lnTo>
                <a:close/>
                <a:moveTo>
                  <a:pt x="49" y="145"/>
                </a:moveTo>
                <a:cubicBezTo>
                  <a:pt x="22" y="145"/>
                  <a:pt x="0" y="123"/>
                  <a:pt x="0" y="96"/>
                </a:cubicBezTo>
                <a:cubicBezTo>
                  <a:pt x="0" y="69"/>
                  <a:pt x="22" y="47"/>
                  <a:pt x="49" y="47"/>
                </a:cubicBezTo>
                <a:cubicBezTo>
                  <a:pt x="76" y="47"/>
                  <a:pt x="98" y="69"/>
                  <a:pt x="98" y="96"/>
                </a:cubicBezTo>
                <a:cubicBezTo>
                  <a:pt x="98" y="123"/>
                  <a:pt x="76" y="145"/>
                  <a:pt x="49" y="145"/>
                </a:cubicBezTo>
                <a:moveTo>
                  <a:pt x="49" y="133"/>
                </a:moveTo>
                <a:cubicBezTo>
                  <a:pt x="69" y="133"/>
                  <a:pt x="86" y="116"/>
                  <a:pt x="86" y="96"/>
                </a:cubicBezTo>
                <a:cubicBezTo>
                  <a:pt x="86" y="76"/>
                  <a:pt x="69" y="59"/>
                  <a:pt x="49" y="59"/>
                </a:cubicBezTo>
                <a:cubicBezTo>
                  <a:pt x="29" y="59"/>
                  <a:pt x="12" y="76"/>
                  <a:pt x="12" y="96"/>
                </a:cubicBezTo>
                <a:cubicBezTo>
                  <a:pt x="12" y="116"/>
                  <a:pt x="29" y="133"/>
                  <a:pt x="49" y="133"/>
                </a:cubicBezTo>
                <a:moveTo>
                  <a:pt x="177" y="76"/>
                </a:moveTo>
                <a:cubicBezTo>
                  <a:pt x="100" y="76"/>
                  <a:pt x="100" y="76"/>
                  <a:pt x="100" y="76"/>
                </a:cubicBezTo>
                <a:cubicBezTo>
                  <a:pt x="101" y="79"/>
                  <a:pt x="102" y="81"/>
                  <a:pt x="102" y="84"/>
                </a:cubicBezTo>
                <a:cubicBezTo>
                  <a:pt x="177" y="84"/>
                  <a:pt x="177" y="84"/>
                  <a:pt x="177" y="84"/>
                </a:cubicBezTo>
                <a:lnTo>
                  <a:pt x="177" y="76"/>
                </a:lnTo>
                <a:close/>
                <a:moveTo>
                  <a:pt x="144" y="51"/>
                </a:moveTo>
                <a:cubicBezTo>
                  <a:pt x="94" y="51"/>
                  <a:pt x="94" y="51"/>
                  <a:pt x="94" y="51"/>
                </a:cubicBezTo>
                <a:cubicBezTo>
                  <a:pt x="94" y="59"/>
                  <a:pt x="94" y="59"/>
                  <a:pt x="94" y="59"/>
                </a:cubicBezTo>
                <a:cubicBezTo>
                  <a:pt x="153" y="59"/>
                  <a:pt x="153" y="59"/>
                  <a:pt x="153" y="59"/>
                </a:cubicBezTo>
                <a:cubicBezTo>
                  <a:pt x="150" y="58"/>
                  <a:pt x="147" y="55"/>
                  <a:pt x="144" y="51"/>
                </a:cubicBezTo>
                <a:moveTo>
                  <a:pt x="202" y="49"/>
                </a:moveTo>
                <a:cubicBezTo>
                  <a:pt x="202" y="182"/>
                  <a:pt x="202" y="182"/>
                  <a:pt x="202" y="182"/>
                </a:cubicBezTo>
                <a:cubicBezTo>
                  <a:pt x="202" y="188"/>
                  <a:pt x="198" y="192"/>
                  <a:pt x="192" y="192"/>
                </a:cubicBezTo>
                <a:cubicBezTo>
                  <a:pt x="55" y="192"/>
                  <a:pt x="55" y="192"/>
                  <a:pt x="55" y="192"/>
                </a:cubicBezTo>
                <a:cubicBezTo>
                  <a:pt x="49" y="192"/>
                  <a:pt x="45" y="188"/>
                  <a:pt x="45" y="182"/>
                </a:cubicBezTo>
                <a:cubicBezTo>
                  <a:pt x="45" y="151"/>
                  <a:pt x="45" y="151"/>
                  <a:pt x="45" y="151"/>
                </a:cubicBezTo>
                <a:cubicBezTo>
                  <a:pt x="46" y="151"/>
                  <a:pt x="48" y="151"/>
                  <a:pt x="49" y="151"/>
                </a:cubicBezTo>
                <a:cubicBezTo>
                  <a:pt x="52" y="151"/>
                  <a:pt x="54" y="150"/>
                  <a:pt x="57" y="150"/>
                </a:cubicBezTo>
                <a:cubicBezTo>
                  <a:pt x="57" y="180"/>
                  <a:pt x="57" y="180"/>
                  <a:pt x="57" y="180"/>
                </a:cubicBezTo>
                <a:cubicBezTo>
                  <a:pt x="190" y="180"/>
                  <a:pt x="190" y="180"/>
                  <a:pt x="190" y="180"/>
                </a:cubicBezTo>
                <a:cubicBezTo>
                  <a:pt x="190" y="55"/>
                  <a:pt x="190" y="55"/>
                  <a:pt x="190" y="55"/>
                </a:cubicBezTo>
                <a:cubicBezTo>
                  <a:pt x="163" y="55"/>
                  <a:pt x="163" y="55"/>
                  <a:pt x="163" y="55"/>
                </a:cubicBezTo>
                <a:cubicBezTo>
                  <a:pt x="154" y="55"/>
                  <a:pt x="147" y="48"/>
                  <a:pt x="147" y="39"/>
                </a:cubicBezTo>
                <a:cubicBezTo>
                  <a:pt x="147" y="12"/>
                  <a:pt x="147" y="12"/>
                  <a:pt x="147" y="12"/>
                </a:cubicBezTo>
                <a:cubicBezTo>
                  <a:pt x="57" y="12"/>
                  <a:pt x="57" y="12"/>
                  <a:pt x="57" y="12"/>
                </a:cubicBezTo>
                <a:cubicBezTo>
                  <a:pt x="57" y="42"/>
                  <a:pt x="57" y="42"/>
                  <a:pt x="57" y="42"/>
                </a:cubicBezTo>
                <a:cubicBezTo>
                  <a:pt x="54" y="42"/>
                  <a:pt x="52" y="41"/>
                  <a:pt x="49" y="41"/>
                </a:cubicBezTo>
                <a:cubicBezTo>
                  <a:pt x="48" y="41"/>
                  <a:pt x="46" y="41"/>
                  <a:pt x="45" y="42"/>
                </a:cubicBezTo>
                <a:cubicBezTo>
                  <a:pt x="45" y="10"/>
                  <a:pt x="45" y="10"/>
                  <a:pt x="45" y="10"/>
                </a:cubicBezTo>
                <a:cubicBezTo>
                  <a:pt x="45" y="4"/>
                  <a:pt x="49" y="0"/>
                  <a:pt x="55" y="0"/>
                </a:cubicBezTo>
                <a:cubicBezTo>
                  <a:pt x="153" y="0"/>
                  <a:pt x="153" y="0"/>
                  <a:pt x="153" y="0"/>
                </a:cubicBezTo>
                <a:cubicBezTo>
                  <a:pt x="153" y="0"/>
                  <a:pt x="153" y="0"/>
                  <a:pt x="153" y="0"/>
                </a:cubicBezTo>
                <a:cubicBezTo>
                  <a:pt x="155" y="0"/>
                  <a:pt x="156" y="0"/>
                  <a:pt x="157" y="1"/>
                </a:cubicBezTo>
                <a:cubicBezTo>
                  <a:pt x="200" y="44"/>
                  <a:pt x="200" y="44"/>
                  <a:pt x="200" y="44"/>
                </a:cubicBezTo>
                <a:cubicBezTo>
                  <a:pt x="202" y="46"/>
                  <a:pt x="202" y="46"/>
                  <a:pt x="202" y="49"/>
                </a:cubicBezTo>
                <a:cubicBezTo>
                  <a:pt x="202" y="49"/>
                  <a:pt x="202" y="49"/>
                  <a:pt x="202" y="49"/>
                </a:cubicBezTo>
                <a:moveTo>
                  <a:pt x="182" y="43"/>
                </a:moveTo>
                <a:cubicBezTo>
                  <a:pt x="159" y="20"/>
                  <a:pt x="159" y="20"/>
                  <a:pt x="159" y="20"/>
                </a:cubicBezTo>
                <a:cubicBezTo>
                  <a:pt x="159" y="39"/>
                  <a:pt x="159" y="39"/>
                  <a:pt x="159" y="39"/>
                </a:cubicBezTo>
                <a:cubicBezTo>
                  <a:pt x="159" y="42"/>
                  <a:pt x="161" y="43"/>
                  <a:pt x="163" y="43"/>
                </a:cubicBezTo>
                <a:lnTo>
                  <a:pt x="182" y="43"/>
                </a:lnTo>
                <a:close/>
                <a:moveTo>
                  <a:pt x="70" y="158"/>
                </a:moveTo>
                <a:cubicBezTo>
                  <a:pt x="137" y="158"/>
                  <a:pt x="137" y="158"/>
                  <a:pt x="137" y="158"/>
                </a:cubicBezTo>
                <a:cubicBezTo>
                  <a:pt x="137" y="150"/>
                  <a:pt x="137" y="150"/>
                  <a:pt x="137" y="150"/>
                </a:cubicBezTo>
                <a:cubicBezTo>
                  <a:pt x="70" y="150"/>
                  <a:pt x="70" y="150"/>
                  <a:pt x="70" y="150"/>
                </a:cubicBezTo>
                <a:lnTo>
                  <a:pt x="70" y="158"/>
                </a:lnTo>
                <a:close/>
                <a:moveTo>
                  <a:pt x="177" y="101"/>
                </a:moveTo>
                <a:cubicBezTo>
                  <a:pt x="103" y="101"/>
                  <a:pt x="103" y="101"/>
                  <a:pt x="103" y="101"/>
                </a:cubicBezTo>
                <a:cubicBezTo>
                  <a:pt x="103" y="103"/>
                  <a:pt x="103" y="106"/>
                  <a:pt x="102" y="109"/>
                </a:cubicBezTo>
                <a:cubicBezTo>
                  <a:pt x="177" y="109"/>
                  <a:pt x="177" y="109"/>
                  <a:pt x="177" y="109"/>
                </a:cubicBezTo>
                <a:lnTo>
                  <a:pt x="177" y="101"/>
                </a:lnTo>
                <a:close/>
                <a:moveTo>
                  <a:pt x="177" y="125"/>
                </a:moveTo>
                <a:cubicBezTo>
                  <a:pt x="95" y="125"/>
                  <a:pt x="95" y="125"/>
                  <a:pt x="95" y="125"/>
                </a:cubicBezTo>
                <a:cubicBezTo>
                  <a:pt x="93" y="128"/>
                  <a:pt x="91" y="131"/>
                  <a:pt x="89" y="133"/>
                </a:cubicBezTo>
                <a:cubicBezTo>
                  <a:pt x="177" y="133"/>
                  <a:pt x="177" y="133"/>
                  <a:pt x="177" y="133"/>
                </a:cubicBezTo>
                <a:lnTo>
                  <a:pt x="177" y="125"/>
                </a:lnTo>
                <a:close/>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grpSp>
        <p:nvGrpSpPr>
          <p:cNvPr id="3" name="组合 2"/>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6" name="图片 5"/>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9" name="文本框 8"/>
          <p:cNvSpPr txBox="1"/>
          <p:nvPr/>
        </p:nvSpPr>
        <p:spPr>
          <a:xfrm>
            <a:off x="5203825" y="4610100"/>
            <a:ext cx="6594475" cy="1625600"/>
          </a:xfrm>
          <a:prstGeom prst="rect">
            <a:avLst/>
          </a:prstGeom>
          <a:noFill/>
        </p:spPr>
        <p:txBody>
          <a:bodyPr wrap="square" rtlCol="0">
            <a:noAutofit/>
          </a:bodyPr>
          <a:p>
            <a:pPr algn="just">
              <a:lnSpc>
                <a:spcPct val="150000"/>
              </a:lnSpc>
              <a:buClr>
                <a:srgbClr val="127FB8"/>
              </a:buClr>
            </a:pPr>
            <a:r>
              <a:rPr lang="en-US" altLang="zh-CN" dirty="0">
                <a:solidFill>
                  <a:schemeClr val="bg2">
                    <a:lumMod val="25000"/>
                  </a:schemeClr>
                </a:solidFill>
                <a:latin typeface="微软雅黑" panose="020B0503020204020204" pitchFamily="34" charset="-122"/>
                <a:ea typeface="微软雅黑" panose="020B0503020204020204" pitchFamily="34" charset="-122"/>
                <a:sym typeface="+mn-ea"/>
              </a:rPr>
              <a:t>CT</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确诊的</a:t>
            </a:r>
            <a:r>
              <a:rPr lang="en-US" altLang="zh-CN" dirty="0">
                <a:solidFill>
                  <a:schemeClr val="bg2">
                    <a:lumMod val="25000"/>
                  </a:schemeClr>
                </a:solidFill>
                <a:latin typeface="微软雅黑" panose="020B0503020204020204" pitchFamily="34" charset="-122"/>
                <a:ea typeface="微软雅黑" panose="020B0503020204020204" pitchFamily="34" charset="-122"/>
                <a:sym typeface="+mn-ea"/>
              </a:rPr>
              <a:t>SAH</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不需要腰穿。</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a:p>
            <a:pPr algn="just">
              <a:lnSpc>
                <a:spcPct val="150000"/>
              </a:lnSpc>
              <a:buClr>
                <a:srgbClr val="127FB8"/>
              </a:buClr>
            </a:pP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有颅内压增高的</a:t>
            </a:r>
            <a:r>
              <a:rPr lang="en-US" altLang="zh-CN" dirty="0">
                <a:solidFill>
                  <a:schemeClr val="bg2">
                    <a:lumMod val="25000"/>
                  </a:schemeClr>
                </a:solidFill>
                <a:latin typeface="微软雅黑" panose="020B0503020204020204" pitchFamily="34" charset="-122"/>
                <a:ea typeface="微软雅黑" panose="020B0503020204020204" pitchFamily="34" charset="-122"/>
                <a:sym typeface="+mn-ea"/>
              </a:rPr>
              <a:t>SAH</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腰穿可能诱发脑疝。</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a:p>
            <a:pPr algn="just">
              <a:lnSpc>
                <a:spcPct val="150000"/>
              </a:lnSpc>
              <a:buClr>
                <a:srgbClr val="127FB8"/>
              </a:buClr>
            </a:pP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腰穿有导致动脉瘤再次破裂出血的危险。  </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a:p>
            <a:pPr algn="just">
              <a:lnSpc>
                <a:spcPct val="150000"/>
              </a:lnSpc>
              <a:buClr>
                <a:srgbClr val="127FB8"/>
              </a:buClr>
            </a:pPr>
            <a:endParaRPr lang="zh-CN" altLang="en-US"/>
          </a:p>
        </p:txBody>
      </p:sp>
      <p:pic>
        <p:nvPicPr>
          <p:cNvPr id="7" name="图片 6"/>
          <p:cNvPicPr>
            <a:picLocks noChangeAspect="1"/>
          </p:cNvPicPr>
          <p:nvPr/>
        </p:nvPicPr>
        <p:blipFill>
          <a:blip r:embed="rId3"/>
          <a:stretch>
            <a:fillRect/>
          </a:stretch>
        </p:blipFill>
        <p:spPr>
          <a:xfrm>
            <a:off x="3903643" y="1410440"/>
            <a:ext cx="7908966" cy="272205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分级</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Shape 56"/>
          <p:cNvSpPr/>
          <p:nvPr/>
        </p:nvSpPr>
        <p:spPr bwMode="auto">
          <a:xfrm>
            <a:off x="3886868" y="4608140"/>
            <a:ext cx="518429" cy="519637"/>
          </a:xfrm>
          <a:custGeom>
            <a:avLst/>
            <a:gdLst>
              <a:gd name="T0" fmla="*/ 103 w 181"/>
              <a:gd name="T1" fmla="*/ 23 h 181"/>
              <a:gd name="T2" fmla="*/ 23 w 181"/>
              <a:gd name="T3" fmla="*/ 23 h 181"/>
              <a:gd name="T4" fmla="*/ 23 w 181"/>
              <a:gd name="T5" fmla="*/ 103 h 181"/>
              <a:gd name="T6" fmla="*/ 95 w 181"/>
              <a:gd name="T7" fmla="*/ 110 h 181"/>
              <a:gd name="T8" fmla="*/ 97 w 181"/>
              <a:gd name="T9" fmla="*/ 113 h 181"/>
              <a:gd name="T10" fmla="*/ 97 w 181"/>
              <a:gd name="T11" fmla="*/ 114 h 181"/>
              <a:gd name="T12" fmla="*/ 97 w 181"/>
              <a:gd name="T13" fmla="*/ 122 h 181"/>
              <a:gd name="T14" fmla="*/ 153 w 181"/>
              <a:gd name="T15" fmla="*/ 178 h 181"/>
              <a:gd name="T16" fmla="*/ 161 w 181"/>
              <a:gd name="T17" fmla="*/ 178 h 181"/>
              <a:gd name="T18" fmla="*/ 162 w 181"/>
              <a:gd name="T19" fmla="*/ 178 h 181"/>
              <a:gd name="T20" fmla="*/ 162 w 181"/>
              <a:gd name="T21" fmla="*/ 178 h 181"/>
              <a:gd name="T22" fmla="*/ 168 w 181"/>
              <a:gd name="T23" fmla="*/ 178 h 181"/>
              <a:gd name="T24" fmla="*/ 178 w 181"/>
              <a:gd name="T25" fmla="*/ 168 h 181"/>
              <a:gd name="T26" fmla="*/ 178 w 181"/>
              <a:gd name="T27" fmla="*/ 163 h 181"/>
              <a:gd name="T28" fmla="*/ 178 w 181"/>
              <a:gd name="T29" fmla="*/ 162 h 181"/>
              <a:gd name="T30" fmla="*/ 178 w 181"/>
              <a:gd name="T31" fmla="*/ 161 h 181"/>
              <a:gd name="T32" fmla="*/ 178 w 181"/>
              <a:gd name="T33" fmla="*/ 153 h 181"/>
              <a:gd name="T34" fmla="*/ 122 w 181"/>
              <a:gd name="T35" fmla="*/ 97 h 181"/>
              <a:gd name="T36" fmla="*/ 113 w 181"/>
              <a:gd name="T37" fmla="*/ 97 h 181"/>
              <a:gd name="T38" fmla="*/ 113 w 181"/>
              <a:gd name="T39" fmla="*/ 97 h 181"/>
              <a:gd name="T40" fmla="*/ 110 w 181"/>
              <a:gd name="T41" fmla="*/ 95 h 181"/>
              <a:gd name="T42" fmla="*/ 103 w 181"/>
              <a:gd name="T43" fmla="*/ 23 h 181"/>
              <a:gd name="T44" fmla="*/ 35 w 181"/>
              <a:gd name="T45" fmla="*/ 35 h 181"/>
              <a:gd name="T46" fmla="*/ 91 w 181"/>
              <a:gd name="T47" fmla="*/ 35 h 181"/>
              <a:gd name="T48" fmla="*/ 91 w 181"/>
              <a:gd name="T49" fmla="*/ 91 h 181"/>
              <a:gd name="T50" fmla="*/ 35 w 181"/>
              <a:gd name="T51" fmla="*/ 92 h 181"/>
              <a:gd name="T52" fmla="*/ 35 w 181"/>
              <a:gd name="T53" fmla="*/ 3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1" h="181">
                <a:moveTo>
                  <a:pt x="103" y="23"/>
                </a:moveTo>
                <a:cubicBezTo>
                  <a:pt x="81" y="0"/>
                  <a:pt x="45" y="0"/>
                  <a:pt x="23" y="23"/>
                </a:cubicBezTo>
                <a:cubicBezTo>
                  <a:pt x="0" y="45"/>
                  <a:pt x="0" y="81"/>
                  <a:pt x="23" y="103"/>
                </a:cubicBezTo>
                <a:cubicBezTo>
                  <a:pt x="42" y="123"/>
                  <a:pt x="72" y="125"/>
                  <a:pt x="95" y="110"/>
                </a:cubicBezTo>
                <a:cubicBezTo>
                  <a:pt x="97" y="113"/>
                  <a:pt x="97" y="113"/>
                  <a:pt x="97" y="113"/>
                </a:cubicBezTo>
                <a:cubicBezTo>
                  <a:pt x="97" y="114"/>
                  <a:pt x="97" y="114"/>
                  <a:pt x="97" y="114"/>
                </a:cubicBezTo>
                <a:cubicBezTo>
                  <a:pt x="94" y="116"/>
                  <a:pt x="94" y="120"/>
                  <a:pt x="97" y="122"/>
                </a:cubicBezTo>
                <a:cubicBezTo>
                  <a:pt x="153" y="178"/>
                  <a:pt x="153" y="178"/>
                  <a:pt x="153" y="178"/>
                </a:cubicBezTo>
                <a:cubicBezTo>
                  <a:pt x="155" y="181"/>
                  <a:pt x="159" y="181"/>
                  <a:pt x="161" y="178"/>
                </a:cubicBezTo>
                <a:cubicBezTo>
                  <a:pt x="162" y="178"/>
                  <a:pt x="162" y="178"/>
                  <a:pt x="162" y="178"/>
                </a:cubicBezTo>
                <a:cubicBezTo>
                  <a:pt x="162" y="178"/>
                  <a:pt x="162" y="178"/>
                  <a:pt x="162" y="178"/>
                </a:cubicBezTo>
                <a:cubicBezTo>
                  <a:pt x="164" y="180"/>
                  <a:pt x="166" y="180"/>
                  <a:pt x="168" y="178"/>
                </a:cubicBezTo>
                <a:cubicBezTo>
                  <a:pt x="178" y="168"/>
                  <a:pt x="178" y="168"/>
                  <a:pt x="178" y="168"/>
                </a:cubicBezTo>
                <a:cubicBezTo>
                  <a:pt x="180" y="166"/>
                  <a:pt x="180" y="164"/>
                  <a:pt x="178" y="163"/>
                </a:cubicBezTo>
                <a:cubicBezTo>
                  <a:pt x="178" y="162"/>
                  <a:pt x="178" y="162"/>
                  <a:pt x="178" y="162"/>
                </a:cubicBezTo>
                <a:cubicBezTo>
                  <a:pt x="178" y="161"/>
                  <a:pt x="178" y="161"/>
                  <a:pt x="178" y="161"/>
                </a:cubicBezTo>
                <a:cubicBezTo>
                  <a:pt x="181" y="159"/>
                  <a:pt x="181" y="155"/>
                  <a:pt x="178" y="153"/>
                </a:cubicBezTo>
                <a:cubicBezTo>
                  <a:pt x="122" y="97"/>
                  <a:pt x="122" y="97"/>
                  <a:pt x="122" y="97"/>
                </a:cubicBezTo>
                <a:cubicBezTo>
                  <a:pt x="120" y="94"/>
                  <a:pt x="116" y="94"/>
                  <a:pt x="113" y="97"/>
                </a:cubicBezTo>
                <a:cubicBezTo>
                  <a:pt x="113" y="97"/>
                  <a:pt x="113" y="97"/>
                  <a:pt x="113" y="97"/>
                </a:cubicBezTo>
                <a:cubicBezTo>
                  <a:pt x="110" y="95"/>
                  <a:pt x="110" y="95"/>
                  <a:pt x="110" y="95"/>
                </a:cubicBezTo>
                <a:cubicBezTo>
                  <a:pt x="125" y="73"/>
                  <a:pt x="123" y="42"/>
                  <a:pt x="103" y="23"/>
                </a:cubicBezTo>
                <a:moveTo>
                  <a:pt x="35" y="35"/>
                </a:moveTo>
                <a:cubicBezTo>
                  <a:pt x="50" y="19"/>
                  <a:pt x="76" y="19"/>
                  <a:pt x="91" y="35"/>
                </a:cubicBezTo>
                <a:cubicBezTo>
                  <a:pt x="107" y="50"/>
                  <a:pt x="107" y="76"/>
                  <a:pt x="91" y="91"/>
                </a:cubicBezTo>
                <a:cubicBezTo>
                  <a:pt x="76" y="107"/>
                  <a:pt x="50" y="107"/>
                  <a:pt x="35" y="92"/>
                </a:cubicBezTo>
                <a:cubicBezTo>
                  <a:pt x="19" y="76"/>
                  <a:pt x="19" y="50"/>
                  <a:pt x="35" y="35"/>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3" name="Freeform: Shape 57"/>
          <p:cNvSpPr/>
          <p:nvPr/>
        </p:nvSpPr>
        <p:spPr bwMode="auto">
          <a:xfrm>
            <a:off x="2564266" y="2414373"/>
            <a:ext cx="504723" cy="503652"/>
          </a:xfrm>
          <a:custGeom>
            <a:avLst/>
            <a:gdLst>
              <a:gd name="T0" fmla="*/ 0 w 199"/>
              <a:gd name="T1" fmla="*/ 99 h 198"/>
              <a:gd name="T2" fmla="*/ 199 w 199"/>
              <a:gd name="T3" fmla="*/ 99 h 198"/>
              <a:gd name="T4" fmla="*/ 112 w 199"/>
              <a:gd name="T5" fmla="*/ 185 h 198"/>
              <a:gd name="T6" fmla="*/ 104 w 199"/>
              <a:gd name="T7" fmla="*/ 145 h 198"/>
              <a:gd name="T8" fmla="*/ 112 w 199"/>
              <a:gd name="T9" fmla="*/ 185 h 198"/>
              <a:gd name="T10" fmla="*/ 96 w 199"/>
              <a:gd name="T11" fmla="*/ 145 h 198"/>
              <a:gd name="T12" fmla="*/ 87 w 199"/>
              <a:gd name="T13" fmla="*/ 185 h 198"/>
              <a:gd name="T14" fmla="*/ 87 w 199"/>
              <a:gd name="T15" fmla="*/ 13 h 198"/>
              <a:gd name="T16" fmla="*/ 96 w 199"/>
              <a:gd name="T17" fmla="*/ 53 h 198"/>
              <a:gd name="T18" fmla="*/ 87 w 199"/>
              <a:gd name="T19" fmla="*/ 13 h 198"/>
              <a:gd name="T20" fmla="*/ 104 w 199"/>
              <a:gd name="T21" fmla="*/ 53 h 198"/>
              <a:gd name="T22" fmla="*/ 112 w 199"/>
              <a:gd name="T23" fmla="*/ 13 h 198"/>
              <a:gd name="T24" fmla="*/ 104 w 199"/>
              <a:gd name="T25" fmla="*/ 61 h 198"/>
              <a:gd name="T26" fmla="*/ 149 w 199"/>
              <a:gd name="T27" fmla="*/ 95 h 198"/>
              <a:gd name="T28" fmla="*/ 104 w 199"/>
              <a:gd name="T29" fmla="*/ 61 h 198"/>
              <a:gd name="T30" fmla="*/ 96 w 199"/>
              <a:gd name="T31" fmla="*/ 95 h 198"/>
              <a:gd name="T32" fmla="*/ 57 w 199"/>
              <a:gd name="T33" fmla="*/ 55 h 198"/>
              <a:gd name="T34" fmla="*/ 42 w 199"/>
              <a:gd name="T35" fmla="*/ 95 h 198"/>
              <a:gd name="T36" fmla="*/ 31 w 199"/>
              <a:gd name="T37" fmla="*/ 45 h 198"/>
              <a:gd name="T38" fmla="*/ 42 w 199"/>
              <a:gd name="T39" fmla="*/ 95 h 198"/>
              <a:gd name="T40" fmla="*/ 49 w 199"/>
              <a:gd name="T41" fmla="*/ 145 h 198"/>
              <a:gd name="T42" fmla="*/ 13 w 199"/>
              <a:gd name="T43" fmla="*/ 103 h 198"/>
              <a:gd name="T44" fmla="*/ 50 w 199"/>
              <a:gd name="T45" fmla="*/ 103 h 198"/>
              <a:gd name="T46" fmla="*/ 96 w 199"/>
              <a:gd name="T47" fmla="*/ 137 h 198"/>
              <a:gd name="T48" fmla="*/ 50 w 199"/>
              <a:gd name="T49" fmla="*/ 103 h 198"/>
              <a:gd name="T50" fmla="*/ 104 w 199"/>
              <a:gd name="T51" fmla="*/ 103 h 198"/>
              <a:gd name="T52" fmla="*/ 143 w 199"/>
              <a:gd name="T53" fmla="*/ 142 h 198"/>
              <a:gd name="T54" fmla="*/ 157 w 199"/>
              <a:gd name="T55" fmla="*/ 103 h 198"/>
              <a:gd name="T56" fmla="*/ 168 w 199"/>
              <a:gd name="T57" fmla="*/ 153 h 198"/>
              <a:gd name="T58" fmla="*/ 157 w 199"/>
              <a:gd name="T59" fmla="*/ 103 h 198"/>
              <a:gd name="T60" fmla="*/ 150 w 199"/>
              <a:gd name="T61" fmla="*/ 53 h 198"/>
              <a:gd name="T62" fmla="*/ 187 w 199"/>
              <a:gd name="T63" fmla="*/ 95 h 198"/>
              <a:gd name="T64" fmla="*/ 162 w 199"/>
              <a:gd name="T65" fmla="*/ 39 h 198"/>
              <a:gd name="T66" fmla="*/ 131 w 199"/>
              <a:gd name="T67" fmla="*/ 18 h 198"/>
              <a:gd name="T68" fmla="*/ 68 w 199"/>
              <a:gd name="T69" fmla="*/ 18 h 198"/>
              <a:gd name="T70" fmla="*/ 37 w 199"/>
              <a:gd name="T71" fmla="*/ 39 h 198"/>
              <a:gd name="T72" fmla="*/ 37 w 199"/>
              <a:gd name="T73" fmla="*/ 159 h 198"/>
              <a:gd name="T74" fmla="*/ 68 w 199"/>
              <a:gd name="T75" fmla="*/ 180 h 198"/>
              <a:gd name="T76" fmla="*/ 131 w 199"/>
              <a:gd name="T77" fmla="*/ 180 h 198"/>
              <a:gd name="T78" fmla="*/ 162 w 199"/>
              <a:gd name="T79" fmla="*/ 15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9" h="198">
                <a:moveTo>
                  <a:pt x="100" y="0"/>
                </a:moveTo>
                <a:cubicBezTo>
                  <a:pt x="45" y="0"/>
                  <a:pt x="0" y="44"/>
                  <a:pt x="0" y="99"/>
                </a:cubicBezTo>
                <a:cubicBezTo>
                  <a:pt x="0" y="153"/>
                  <a:pt x="45" y="198"/>
                  <a:pt x="100" y="198"/>
                </a:cubicBezTo>
                <a:cubicBezTo>
                  <a:pt x="154" y="198"/>
                  <a:pt x="199" y="153"/>
                  <a:pt x="199" y="99"/>
                </a:cubicBezTo>
                <a:cubicBezTo>
                  <a:pt x="199" y="44"/>
                  <a:pt x="154" y="0"/>
                  <a:pt x="100" y="0"/>
                </a:cubicBezTo>
                <a:moveTo>
                  <a:pt x="112" y="185"/>
                </a:moveTo>
                <a:cubicBezTo>
                  <a:pt x="109" y="185"/>
                  <a:pt x="106" y="186"/>
                  <a:pt x="104" y="186"/>
                </a:cubicBezTo>
                <a:cubicBezTo>
                  <a:pt x="104" y="145"/>
                  <a:pt x="104" y="145"/>
                  <a:pt x="104" y="145"/>
                </a:cubicBezTo>
                <a:cubicBezTo>
                  <a:pt x="116" y="145"/>
                  <a:pt x="129" y="147"/>
                  <a:pt x="140" y="150"/>
                </a:cubicBezTo>
                <a:cubicBezTo>
                  <a:pt x="133" y="167"/>
                  <a:pt x="123" y="180"/>
                  <a:pt x="112" y="185"/>
                </a:cubicBezTo>
                <a:moveTo>
                  <a:pt x="59" y="150"/>
                </a:moveTo>
                <a:cubicBezTo>
                  <a:pt x="71" y="147"/>
                  <a:pt x="83" y="145"/>
                  <a:pt x="96" y="145"/>
                </a:cubicBezTo>
                <a:cubicBezTo>
                  <a:pt x="96" y="186"/>
                  <a:pt x="96" y="186"/>
                  <a:pt x="96" y="186"/>
                </a:cubicBezTo>
                <a:cubicBezTo>
                  <a:pt x="93" y="186"/>
                  <a:pt x="90" y="185"/>
                  <a:pt x="87" y="185"/>
                </a:cubicBezTo>
                <a:cubicBezTo>
                  <a:pt x="76" y="180"/>
                  <a:pt x="66" y="167"/>
                  <a:pt x="59" y="150"/>
                </a:cubicBezTo>
                <a:moveTo>
                  <a:pt x="87" y="13"/>
                </a:moveTo>
                <a:cubicBezTo>
                  <a:pt x="90" y="12"/>
                  <a:pt x="93" y="12"/>
                  <a:pt x="96" y="12"/>
                </a:cubicBezTo>
                <a:cubicBezTo>
                  <a:pt x="96" y="53"/>
                  <a:pt x="96" y="53"/>
                  <a:pt x="96" y="53"/>
                </a:cubicBezTo>
                <a:cubicBezTo>
                  <a:pt x="83" y="53"/>
                  <a:pt x="71" y="51"/>
                  <a:pt x="59" y="48"/>
                </a:cubicBezTo>
                <a:cubicBezTo>
                  <a:pt x="66" y="31"/>
                  <a:pt x="76" y="18"/>
                  <a:pt x="87" y="13"/>
                </a:cubicBezTo>
                <a:moveTo>
                  <a:pt x="140" y="48"/>
                </a:moveTo>
                <a:cubicBezTo>
                  <a:pt x="129" y="51"/>
                  <a:pt x="116" y="53"/>
                  <a:pt x="104" y="53"/>
                </a:cubicBezTo>
                <a:cubicBezTo>
                  <a:pt x="104" y="12"/>
                  <a:pt x="104" y="12"/>
                  <a:pt x="104" y="12"/>
                </a:cubicBezTo>
                <a:cubicBezTo>
                  <a:pt x="106" y="12"/>
                  <a:pt x="109" y="12"/>
                  <a:pt x="112" y="13"/>
                </a:cubicBezTo>
                <a:cubicBezTo>
                  <a:pt x="123" y="18"/>
                  <a:pt x="133" y="31"/>
                  <a:pt x="140" y="48"/>
                </a:cubicBezTo>
                <a:moveTo>
                  <a:pt x="104" y="61"/>
                </a:moveTo>
                <a:cubicBezTo>
                  <a:pt x="117" y="61"/>
                  <a:pt x="130" y="59"/>
                  <a:pt x="143" y="55"/>
                </a:cubicBezTo>
                <a:cubicBezTo>
                  <a:pt x="146" y="67"/>
                  <a:pt x="148" y="81"/>
                  <a:pt x="149" y="95"/>
                </a:cubicBezTo>
                <a:cubicBezTo>
                  <a:pt x="104" y="95"/>
                  <a:pt x="104" y="95"/>
                  <a:pt x="104" y="95"/>
                </a:cubicBezTo>
                <a:lnTo>
                  <a:pt x="104" y="61"/>
                </a:lnTo>
                <a:close/>
                <a:moveTo>
                  <a:pt x="96" y="61"/>
                </a:moveTo>
                <a:cubicBezTo>
                  <a:pt x="96" y="95"/>
                  <a:pt x="96" y="95"/>
                  <a:pt x="96" y="95"/>
                </a:cubicBezTo>
                <a:cubicBezTo>
                  <a:pt x="50" y="95"/>
                  <a:pt x="50" y="95"/>
                  <a:pt x="50" y="95"/>
                </a:cubicBezTo>
                <a:cubicBezTo>
                  <a:pt x="51" y="81"/>
                  <a:pt x="53" y="67"/>
                  <a:pt x="57" y="55"/>
                </a:cubicBezTo>
                <a:cubicBezTo>
                  <a:pt x="69" y="59"/>
                  <a:pt x="82" y="61"/>
                  <a:pt x="96" y="61"/>
                </a:cubicBezTo>
                <a:moveTo>
                  <a:pt x="42" y="95"/>
                </a:moveTo>
                <a:cubicBezTo>
                  <a:pt x="13" y="95"/>
                  <a:pt x="13" y="95"/>
                  <a:pt x="13" y="95"/>
                </a:cubicBezTo>
                <a:cubicBezTo>
                  <a:pt x="13" y="76"/>
                  <a:pt x="20" y="59"/>
                  <a:pt x="31" y="45"/>
                </a:cubicBezTo>
                <a:cubicBezTo>
                  <a:pt x="37" y="48"/>
                  <a:pt x="43" y="51"/>
                  <a:pt x="49" y="53"/>
                </a:cubicBezTo>
                <a:cubicBezTo>
                  <a:pt x="45" y="65"/>
                  <a:pt x="43" y="80"/>
                  <a:pt x="42" y="95"/>
                </a:cubicBezTo>
                <a:moveTo>
                  <a:pt x="42" y="103"/>
                </a:moveTo>
                <a:cubicBezTo>
                  <a:pt x="43" y="118"/>
                  <a:pt x="45" y="132"/>
                  <a:pt x="49" y="145"/>
                </a:cubicBezTo>
                <a:cubicBezTo>
                  <a:pt x="43" y="147"/>
                  <a:pt x="37" y="150"/>
                  <a:pt x="31" y="153"/>
                </a:cubicBezTo>
                <a:cubicBezTo>
                  <a:pt x="20" y="139"/>
                  <a:pt x="13" y="122"/>
                  <a:pt x="13" y="103"/>
                </a:cubicBezTo>
                <a:lnTo>
                  <a:pt x="42" y="103"/>
                </a:lnTo>
                <a:close/>
                <a:moveTo>
                  <a:pt x="50" y="103"/>
                </a:moveTo>
                <a:cubicBezTo>
                  <a:pt x="96" y="103"/>
                  <a:pt x="96" y="103"/>
                  <a:pt x="96" y="103"/>
                </a:cubicBezTo>
                <a:cubicBezTo>
                  <a:pt x="96" y="137"/>
                  <a:pt x="96" y="137"/>
                  <a:pt x="96" y="137"/>
                </a:cubicBezTo>
                <a:cubicBezTo>
                  <a:pt x="82" y="137"/>
                  <a:pt x="69" y="139"/>
                  <a:pt x="57" y="142"/>
                </a:cubicBezTo>
                <a:cubicBezTo>
                  <a:pt x="53" y="131"/>
                  <a:pt x="51" y="117"/>
                  <a:pt x="50" y="103"/>
                </a:cubicBezTo>
                <a:moveTo>
                  <a:pt x="104" y="137"/>
                </a:moveTo>
                <a:cubicBezTo>
                  <a:pt x="104" y="103"/>
                  <a:pt x="104" y="103"/>
                  <a:pt x="104" y="103"/>
                </a:cubicBezTo>
                <a:cubicBezTo>
                  <a:pt x="149" y="103"/>
                  <a:pt x="149" y="103"/>
                  <a:pt x="149" y="103"/>
                </a:cubicBezTo>
                <a:cubicBezTo>
                  <a:pt x="148" y="117"/>
                  <a:pt x="146" y="131"/>
                  <a:pt x="143" y="142"/>
                </a:cubicBezTo>
                <a:cubicBezTo>
                  <a:pt x="130" y="139"/>
                  <a:pt x="117" y="137"/>
                  <a:pt x="104" y="137"/>
                </a:cubicBezTo>
                <a:moveTo>
                  <a:pt x="157" y="103"/>
                </a:moveTo>
                <a:cubicBezTo>
                  <a:pt x="187" y="103"/>
                  <a:pt x="187" y="103"/>
                  <a:pt x="187" y="103"/>
                </a:cubicBezTo>
                <a:cubicBezTo>
                  <a:pt x="186" y="122"/>
                  <a:pt x="179" y="139"/>
                  <a:pt x="168" y="153"/>
                </a:cubicBezTo>
                <a:cubicBezTo>
                  <a:pt x="162" y="150"/>
                  <a:pt x="156" y="147"/>
                  <a:pt x="150" y="145"/>
                </a:cubicBezTo>
                <a:cubicBezTo>
                  <a:pt x="154" y="132"/>
                  <a:pt x="156" y="118"/>
                  <a:pt x="157" y="103"/>
                </a:cubicBezTo>
                <a:moveTo>
                  <a:pt x="157" y="95"/>
                </a:moveTo>
                <a:cubicBezTo>
                  <a:pt x="156" y="80"/>
                  <a:pt x="154" y="65"/>
                  <a:pt x="150" y="53"/>
                </a:cubicBezTo>
                <a:cubicBezTo>
                  <a:pt x="156" y="51"/>
                  <a:pt x="162" y="48"/>
                  <a:pt x="168" y="45"/>
                </a:cubicBezTo>
                <a:cubicBezTo>
                  <a:pt x="179" y="59"/>
                  <a:pt x="186" y="76"/>
                  <a:pt x="187" y="95"/>
                </a:cubicBezTo>
                <a:lnTo>
                  <a:pt x="157" y="95"/>
                </a:lnTo>
                <a:close/>
                <a:moveTo>
                  <a:pt x="162" y="39"/>
                </a:moveTo>
                <a:cubicBezTo>
                  <a:pt x="158" y="41"/>
                  <a:pt x="153" y="43"/>
                  <a:pt x="147" y="45"/>
                </a:cubicBezTo>
                <a:cubicBezTo>
                  <a:pt x="143" y="34"/>
                  <a:pt x="137" y="25"/>
                  <a:pt x="131" y="18"/>
                </a:cubicBezTo>
                <a:cubicBezTo>
                  <a:pt x="143" y="22"/>
                  <a:pt x="154" y="29"/>
                  <a:pt x="162" y="39"/>
                </a:cubicBezTo>
                <a:moveTo>
                  <a:pt x="68" y="18"/>
                </a:moveTo>
                <a:cubicBezTo>
                  <a:pt x="62" y="25"/>
                  <a:pt x="56" y="34"/>
                  <a:pt x="52" y="45"/>
                </a:cubicBezTo>
                <a:cubicBezTo>
                  <a:pt x="46" y="43"/>
                  <a:pt x="41" y="41"/>
                  <a:pt x="37" y="39"/>
                </a:cubicBezTo>
                <a:cubicBezTo>
                  <a:pt x="46" y="29"/>
                  <a:pt x="56" y="22"/>
                  <a:pt x="68" y="18"/>
                </a:cubicBezTo>
                <a:moveTo>
                  <a:pt x="37" y="159"/>
                </a:moveTo>
                <a:cubicBezTo>
                  <a:pt x="41" y="157"/>
                  <a:pt x="46" y="154"/>
                  <a:pt x="52" y="152"/>
                </a:cubicBezTo>
                <a:cubicBezTo>
                  <a:pt x="56" y="163"/>
                  <a:pt x="62" y="173"/>
                  <a:pt x="68" y="180"/>
                </a:cubicBezTo>
                <a:cubicBezTo>
                  <a:pt x="56" y="175"/>
                  <a:pt x="46" y="168"/>
                  <a:pt x="37" y="159"/>
                </a:cubicBezTo>
                <a:moveTo>
                  <a:pt x="131" y="180"/>
                </a:moveTo>
                <a:cubicBezTo>
                  <a:pt x="137" y="173"/>
                  <a:pt x="143" y="163"/>
                  <a:pt x="147" y="152"/>
                </a:cubicBezTo>
                <a:cubicBezTo>
                  <a:pt x="153" y="154"/>
                  <a:pt x="158" y="157"/>
                  <a:pt x="162" y="159"/>
                </a:cubicBezTo>
                <a:cubicBezTo>
                  <a:pt x="154" y="168"/>
                  <a:pt x="143" y="175"/>
                  <a:pt x="131" y="180"/>
                </a:cubicBezTo>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sp>
        <p:nvSpPr>
          <p:cNvPr id="44" name="Freeform: Shape 58"/>
          <p:cNvSpPr/>
          <p:nvPr/>
        </p:nvSpPr>
        <p:spPr bwMode="auto">
          <a:xfrm>
            <a:off x="1322863" y="4621969"/>
            <a:ext cx="516854" cy="491982"/>
          </a:xfrm>
          <a:custGeom>
            <a:avLst/>
            <a:gdLst>
              <a:gd name="T0" fmla="*/ 43 w 202"/>
              <a:gd name="T1" fmla="*/ 118 h 192"/>
              <a:gd name="T2" fmla="*/ 29 w 202"/>
              <a:gd name="T3" fmla="*/ 88 h 192"/>
              <a:gd name="T4" fmla="*/ 69 w 202"/>
              <a:gd name="T5" fmla="*/ 77 h 192"/>
              <a:gd name="T6" fmla="*/ 49 w 202"/>
              <a:gd name="T7" fmla="*/ 145 h 192"/>
              <a:gd name="T8" fmla="*/ 49 w 202"/>
              <a:gd name="T9" fmla="*/ 47 h 192"/>
              <a:gd name="T10" fmla="*/ 49 w 202"/>
              <a:gd name="T11" fmla="*/ 145 h 192"/>
              <a:gd name="T12" fmla="*/ 86 w 202"/>
              <a:gd name="T13" fmla="*/ 96 h 192"/>
              <a:gd name="T14" fmla="*/ 12 w 202"/>
              <a:gd name="T15" fmla="*/ 96 h 192"/>
              <a:gd name="T16" fmla="*/ 177 w 202"/>
              <a:gd name="T17" fmla="*/ 76 h 192"/>
              <a:gd name="T18" fmla="*/ 102 w 202"/>
              <a:gd name="T19" fmla="*/ 84 h 192"/>
              <a:gd name="T20" fmla="*/ 177 w 202"/>
              <a:gd name="T21" fmla="*/ 76 h 192"/>
              <a:gd name="T22" fmla="*/ 94 w 202"/>
              <a:gd name="T23" fmla="*/ 51 h 192"/>
              <a:gd name="T24" fmla="*/ 153 w 202"/>
              <a:gd name="T25" fmla="*/ 59 h 192"/>
              <a:gd name="T26" fmla="*/ 202 w 202"/>
              <a:gd name="T27" fmla="*/ 49 h 192"/>
              <a:gd name="T28" fmla="*/ 192 w 202"/>
              <a:gd name="T29" fmla="*/ 192 h 192"/>
              <a:gd name="T30" fmla="*/ 45 w 202"/>
              <a:gd name="T31" fmla="*/ 182 h 192"/>
              <a:gd name="T32" fmla="*/ 49 w 202"/>
              <a:gd name="T33" fmla="*/ 151 h 192"/>
              <a:gd name="T34" fmla="*/ 57 w 202"/>
              <a:gd name="T35" fmla="*/ 180 h 192"/>
              <a:gd name="T36" fmla="*/ 190 w 202"/>
              <a:gd name="T37" fmla="*/ 55 h 192"/>
              <a:gd name="T38" fmla="*/ 147 w 202"/>
              <a:gd name="T39" fmla="*/ 39 h 192"/>
              <a:gd name="T40" fmla="*/ 57 w 202"/>
              <a:gd name="T41" fmla="*/ 12 h 192"/>
              <a:gd name="T42" fmla="*/ 49 w 202"/>
              <a:gd name="T43" fmla="*/ 41 h 192"/>
              <a:gd name="T44" fmla="*/ 45 w 202"/>
              <a:gd name="T45" fmla="*/ 10 h 192"/>
              <a:gd name="T46" fmla="*/ 153 w 202"/>
              <a:gd name="T47" fmla="*/ 0 h 192"/>
              <a:gd name="T48" fmla="*/ 157 w 202"/>
              <a:gd name="T49" fmla="*/ 1 h 192"/>
              <a:gd name="T50" fmla="*/ 202 w 202"/>
              <a:gd name="T51" fmla="*/ 49 h 192"/>
              <a:gd name="T52" fmla="*/ 182 w 202"/>
              <a:gd name="T53" fmla="*/ 43 h 192"/>
              <a:gd name="T54" fmla="*/ 159 w 202"/>
              <a:gd name="T55" fmla="*/ 39 h 192"/>
              <a:gd name="T56" fmla="*/ 182 w 202"/>
              <a:gd name="T57" fmla="*/ 43 h 192"/>
              <a:gd name="T58" fmla="*/ 137 w 202"/>
              <a:gd name="T59" fmla="*/ 158 h 192"/>
              <a:gd name="T60" fmla="*/ 70 w 202"/>
              <a:gd name="T61" fmla="*/ 150 h 192"/>
              <a:gd name="T62" fmla="*/ 177 w 202"/>
              <a:gd name="T63" fmla="*/ 101 h 192"/>
              <a:gd name="T64" fmla="*/ 102 w 202"/>
              <a:gd name="T65" fmla="*/ 109 h 192"/>
              <a:gd name="T66" fmla="*/ 177 w 202"/>
              <a:gd name="T67" fmla="*/ 101 h 192"/>
              <a:gd name="T68" fmla="*/ 95 w 202"/>
              <a:gd name="T69" fmla="*/ 125 h 192"/>
              <a:gd name="T70" fmla="*/ 177 w 202"/>
              <a:gd name="T71" fmla="*/ 13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2" h="192">
                <a:moveTo>
                  <a:pt x="78" y="87"/>
                </a:moveTo>
                <a:cubicBezTo>
                  <a:pt x="43" y="118"/>
                  <a:pt x="43" y="118"/>
                  <a:pt x="43" y="118"/>
                </a:cubicBezTo>
                <a:cubicBezTo>
                  <a:pt x="20" y="99"/>
                  <a:pt x="20" y="99"/>
                  <a:pt x="20" y="99"/>
                </a:cubicBezTo>
                <a:cubicBezTo>
                  <a:pt x="29" y="88"/>
                  <a:pt x="29" y="88"/>
                  <a:pt x="29" y="88"/>
                </a:cubicBezTo>
                <a:cubicBezTo>
                  <a:pt x="43" y="100"/>
                  <a:pt x="43" y="100"/>
                  <a:pt x="43" y="100"/>
                </a:cubicBezTo>
                <a:cubicBezTo>
                  <a:pt x="69" y="77"/>
                  <a:pt x="69" y="77"/>
                  <a:pt x="69" y="77"/>
                </a:cubicBezTo>
                <a:lnTo>
                  <a:pt x="78" y="87"/>
                </a:lnTo>
                <a:close/>
                <a:moveTo>
                  <a:pt x="49" y="145"/>
                </a:moveTo>
                <a:cubicBezTo>
                  <a:pt x="22" y="145"/>
                  <a:pt x="0" y="123"/>
                  <a:pt x="0" y="96"/>
                </a:cubicBezTo>
                <a:cubicBezTo>
                  <a:pt x="0" y="69"/>
                  <a:pt x="22" y="47"/>
                  <a:pt x="49" y="47"/>
                </a:cubicBezTo>
                <a:cubicBezTo>
                  <a:pt x="76" y="47"/>
                  <a:pt x="98" y="69"/>
                  <a:pt x="98" y="96"/>
                </a:cubicBezTo>
                <a:cubicBezTo>
                  <a:pt x="98" y="123"/>
                  <a:pt x="76" y="145"/>
                  <a:pt x="49" y="145"/>
                </a:cubicBezTo>
                <a:moveTo>
                  <a:pt x="49" y="133"/>
                </a:moveTo>
                <a:cubicBezTo>
                  <a:pt x="69" y="133"/>
                  <a:pt x="86" y="116"/>
                  <a:pt x="86" y="96"/>
                </a:cubicBezTo>
                <a:cubicBezTo>
                  <a:pt x="86" y="76"/>
                  <a:pt x="69" y="59"/>
                  <a:pt x="49" y="59"/>
                </a:cubicBezTo>
                <a:cubicBezTo>
                  <a:pt x="29" y="59"/>
                  <a:pt x="12" y="76"/>
                  <a:pt x="12" y="96"/>
                </a:cubicBezTo>
                <a:cubicBezTo>
                  <a:pt x="12" y="116"/>
                  <a:pt x="29" y="133"/>
                  <a:pt x="49" y="133"/>
                </a:cubicBezTo>
                <a:moveTo>
                  <a:pt x="177" y="76"/>
                </a:moveTo>
                <a:cubicBezTo>
                  <a:pt x="100" y="76"/>
                  <a:pt x="100" y="76"/>
                  <a:pt x="100" y="76"/>
                </a:cubicBezTo>
                <a:cubicBezTo>
                  <a:pt x="101" y="79"/>
                  <a:pt x="102" y="81"/>
                  <a:pt x="102" y="84"/>
                </a:cubicBezTo>
                <a:cubicBezTo>
                  <a:pt x="177" y="84"/>
                  <a:pt x="177" y="84"/>
                  <a:pt x="177" y="84"/>
                </a:cubicBezTo>
                <a:lnTo>
                  <a:pt x="177" y="76"/>
                </a:lnTo>
                <a:close/>
                <a:moveTo>
                  <a:pt x="144" y="51"/>
                </a:moveTo>
                <a:cubicBezTo>
                  <a:pt x="94" y="51"/>
                  <a:pt x="94" y="51"/>
                  <a:pt x="94" y="51"/>
                </a:cubicBezTo>
                <a:cubicBezTo>
                  <a:pt x="94" y="59"/>
                  <a:pt x="94" y="59"/>
                  <a:pt x="94" y="59"/>
                </a:cubicBezTo>
                <a:cubicBezTo>
                  <a:pt x="153" y="59"/>
                  <a:pt x="153" y="59"/>
                  <a:pt x="153" y="59"/>
                </a:cubicBezTo>
                <a:cubicBezTo>
                  <a:pt x="150" y="58"/>
                  <a:pt x="147" y="55"/>
                  <a:pt x="144" y="51"/>
                </a:cubicBezTo>
                <a:moveTo>
                  <a:pt x="202" y="49"/>
                </a:moveTo>
                <a:cubicBezTo>
                  <a:pt x="202" y="182"/>
                  <a:pt x="202" y="182"/>
                  <a:pt x="202" y="182"/>
                </a:cubicBezTo>
                <a:cubicBezTo>
                  <a:pt x="202" y="188"/>
                  <a:pt x="198" y="192"/>
                  <a:pt x="192" y="192"/>
                </a:cubicBezTo>
                <a:cubicBezTo>
                  <a:pt x="55" y="192"/>
                  <a:pt x="55" y="192"/>
                  <a:pt x="55" y="192"/>
                </a:cubicBezTo>
                <a:cubicBezTo>
                  <a:pt x="49" y="192"/>
                  <a:pt x="45" y="188"/>
                  <a:pt x="45" y="182"/>
                </a:cubicBezTo>
                <a:cubicBezTo>
                  <a:pt x="45" y="151"/>
                  <a:pt x="45" y="151"/>
                  <a:pt x="45" y="151"/>
                </a:cubicBezTo>
                <a:cubicBezTo>
                  <a:pt x="46" y="151"/>
                  <a:pt x="48" y="151"/>
                  <a:pt x="49" y="151"/>
                </a:cubicBezTo>
                <a:cubicBezTo>
                  <a:pt x="52" y="151"/>
                  <a:pt x="54" y="150"/>
                  <a:pt x="57" y="150"/>
                </a:cubicBezTo>
                <a:cubicBezTo>
                  <a:pt x="57" y="180"/>
                  <a:pt x="57" y="180"/>
                  <a:pt x="57" y="180"/>
                </a:cubicBezTo>
                <a:cubicBezTo>
                  <a:pt x="190" y="180"/>
                  <a:pt x="190" y="180"/>
                  <a:pt x="190" y="180"/>
                </a:cubicBezTo>
                <a:cubicBezTo>
                  <a:pt x="190" y="55"/>
                  <a:pt x="190" y="55"/>
                  <a:pt x="190" y="55"/>
                </a:cubicBezTo>
                <a:cubicBezTo>
                  <a:pt x="163" y="55"/>
                  <a:pt x="163" y="55"/>
                  <a:pt x="163" y="55"/>
                </a:cubicBezTo>
                <a:cubicBezTo>
                  <a:pt x="154" y="55"/>
                  <a:pt x="147" y="48"/>
                  <a:pt x="147" y="39"/>
                </a:cubicBezTo>
                <a:cubicBezTo>
                  <a:pt x="147" y="12"/>
                  <a:pt x="147" y="12"/>
                  <a:pt x="147" y="12"/>
                </a:cubicBezTo>
                <a:cubicBezTo>
                  <a:pt x="57" y="12"/>
                  <a:pt x="57" y="12"/>
                  <a:pt x="57" y="12"/>
                </a:cubicBezTo>
                <a:cubicBezTo>
                  <a:pt x="57" y="42"/>
                  <a:pt x="57" y="42"/>
                  <a:pt x="57" y="42"/>
                </a:cubicBezTo>
                <a:cubicBezTo>
                  <a:pt x="54" y="42"/>
                  <a:pt x="52" y="41"/>
                  <a:pt x="49" y="41"/>
                </a:cubicBezTo>
                <a:cubicBezTo>
                  <a:pt x="48" y="41"/>
                  <a:pt x="46" y="41"/>
                  <a:pt x="45" y="42"/>
                </a:cubicBezTo>
                <a:cubicBezTo>
                  <a:pt x="45" y="10"/>
                  <a:pt x="45" y="10"/>
                  <a:pt x="45" y="10"/>
                </a:cubicBezTo>
                <a:cubicBezTo>
                  <a:pt x="45" y="4"/>
                  <a:pt x="49" y="0"/>
                  <a:pt x="55" y="0"/>
                </a:cubicBezTo>
                <a:cubicBezTo>
                  <a:pt x="153" y="0"/>
                  <a:pt x="153" y="0"/>
                  <a:pt x="153" y="0"/>
                </a:cubicBezTo>
                <a:cubicBezTo>
                  <a:pt x="153" y="0"/>
                  <a:pt x="153" y="0"/>
                  <a:pt x="153" y="0"/>
                </a:cubicBezTo>
                <a:cubicBezTo>
                  <a:pt x="155" y="0"/>
                  <a:pt x="156" y="0"/>
                  <a:pt x="157" y="1"/>
                </a:cubicBezTo>
                <a:cubicBezTo>
                  <a:pt x="200" y="44"/>
                  <a:pt x="200" y="44"/>
                  <a:pt x="200" y="44"/>
                </a:cubicBezTo>
                <a:cubicBezTo>
                  <a:pt x="202" y="46"/>
                  <a:pt x="202" y="46"/>
                  <a:pt x="202" y="49"/>
                </a:cubicBezTo>
                <a:cubicBezTo>
                  <a:pt x="202" y="49"/>
                  <a:pt x="202" y="49"/>
                  <a:pt x="202" y="49"/>
                </a:cubicBezTo>
                <a:moveTo>
                  <a:pt x="182" y="43"/>
                </a:moveTo>
                <a:cubicBezTo>
                  <a:pt x="159" y="20"/>
                  <a:pt x="159" y="20"/>
                  <a:pt x="159" y="20"/>
                </a:cubicBezTo>
                <a:cubicBezTo>
                  <a:pt x="159" y="39"/>
                  <a:pt x="159" y="39"/>
                  <a:pt x="159" y="39"/>
                </a:cubicBezTo>
                <a:cubicBezTo>
                  <a:pt x="159" y="42"/>
                  <a:pt x="161" y="43"/>
                  <a:pt x="163" y="43"/>
                </a:cubicBezTo>
                <a:lnTo>
                  <a:pt x="182" y="43"/>
                </a:lnTo>
                <a:close/>
                <a:moveTo>
                  <a:pt x="70" y="158"/>
                </a:moveTo>
                <a:cubicBezTo>
                  <a:pt x="137" y="158"/>
                  <a:pt x="137" y="158"/>
                  <a:pt x="137" y="158"/>
                </a:cubicBezTo>
                <a:cubicBezTo>
                  <a:pt x="137" y="150"/>
                  <a:pt x="137" y="150"/>
                  <a:pt x="137" y="150"/>
                </a:cubicBezTo>
                <a:cubicBezTo>
                  <a:pt x="70" y="150"/>
                  <a:pt x="70" y="150"/>
                  <a:pt x="70" y="150"/>
                </a:cubicBezTo>
                <a:lnTo>
                  <a:pt x="70" y="158"/>
                </a:lnTo>
                <a:close/>
                <a:moveTo>
                  <a:pt x="177" y="101"/>
                </a:moveTo>
                <a:cubicBezTo>
                  <a:pt x="103" y="101"/>
                  <a:pt x="103" y="101"/>
                  <a:pt x="103" y="101"/>
                </a:cubicBezTo>
                <a:cubicBezTo>
                  <a:pt x="103" y="103"/>
                  <a:pt x="103" y="106"/>
                  <a:pt x="102" y="109"/>
                </a:cubicBezTo>
                <a:cubicBezTo>
                  <a:pt x="177" y="109"/>
                  <a:pt x="177" y="109"/>
                  <a:pt x="177" y="109"/>
                </a:cubicBezTo>
                <a:lnTo>
                  <a:pt x="177" y="101"/>
                </a:lnTo>
                <a:close/>
                <a:moveTo>
                  <a:pt x="177" y="125"/>
                </a:moveTo>
                <a:cubicBezTo>
                  <a:pt x="95" y="125"/>
                  <a:pt x="95" y="125"/>
                  <a:pt x="95" y="125"/>
                </a:cubicBezTo>
                <a:cubicBezTo>
                  <a:pt x="93" y="128"/>
                  <a:pt x="91" y="131"/>
                  <a:pt x="89" y="133"/>
                </a:cubicBezTo>
                <a:cubicBezTo>
                  <a:pt x="177" y="133"/>
                  <a:pt x="177" y="133"/>
                  <a:pt x="177" y="133"/>
                </a:cubicBezTo>
                <a:lnTo>
                  <a:pt x="177" y="125"/>
                </a:lnTo>
                <a:close/>
              </a:path>
            </a:pathLst>
          </a:custGeom>
          <a:solidFill>
            <a:schemeClr val="bg1"/>
          </a:solidFill>
          <a:ln>
            <a:noFill/>
          </a:ln>
        </p:spPr>
        <p:txBody>
          <a:bodyPr anchor="ctr"/>
          <a:lstStyle/>
          <a:p>
            <a:pPr algn="ctr"/>
            <a:endParaRPr>
              <a:solidFill>
                <a:schemeClr val="bg2">
                  <a:lumMod val="25000"/>
                </a:schemeClr>
              </a:solidFill>
              <a:latin typeface="+mn-ea"/>
              <a:cs typeface="+mn-ea"/>
              <a:sym typeface="+mn-lt"/>
            </a:endParaRPr>
          </a:p>
        </p:txBody>
      </p:sp>
      <p:grpSp>
        <p:nvGrpSpPr>
          <p:cNvPr id="3" name="组合 2"/>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6" name="图片 5"/>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graphicFrame>
        <p:nvGraphicFramePr>
          <p:cNvPr id="8" name="表格 7"/>
          <p:cNvGraphicFramePr>
            <a:graphicFrameLocks noGrp="1"/>
          </p:cNvGraphicFramePr>
          <p:nvPr/>
        </p:nvGraphicFramePr>
        <p:xfrm>
          <a:off x="1520456" y="1410575"/>
          <a:ext cx="9151088" cy="4564380"/>
        </p:xfrm>
        <a:graphic>
          <a:graphicData uri="http://schemas.openxmlformats.org/drawingml/2006/table">
            <a:tbl>
              <a:tblPr firstRow="1" bandRow="1">
                <a:tableStyleId>{3B4B98B0-60AC-42C2-AFA5-B58CD77FA1E5}</a:tableStyleId>
              </a:tblPr>
              <a:tblGrid>
                <a:gridCol w="1703438"/>
                <a:gridCol w="616689"/>
                <a:gridCol w="6830961"/>
              </a:tblGrid>
              <a:tr h="408894">
                <a:tc>
                  <a:txBody>
                    <a:bodyPr/>
                    <a:p>
                      <a:pPr marL="0" marR="0" lvl="0" indent="0" algn="ctr" defTabSz="914400" rtl="0" eaLnBrk="1" fontAlgn="auto" latinLnBrk="0" hangingPunct="1">
                        <a:lnSpc>
                          <a:spcPct val="100000"/>
                        </a:lnSpc>
                        <a:spcBef>
                          <a:spcPts val="0"/>
                        </a:spcBef>
                        <a:spcAft>
                          <a:spcPts val="0"/>
                        </a:spcAft>
                        <a:buClrTx/>
                        <a:buSzTx/>
                        <a:buFontTx/>
                        <a:buNone/>
                        <a:defRPr/>
                      </a:pPr>
                      <a:r>
                        <a:rPr lang="en-US" sz="1800" kern="1200" dirty="0">
                          <a:solidFill>
                            <a:schemeClr val="tx1"/>
                          </a:solidFill>
                          <a:latin typeface="微软雅黑" panose="020B0503020204020204" pitchFamily="34" charset="-122"/>
                          <a:ea typeface="微软雅黑" panose="020B0503020204020204" pitchFamily="34" charset="-122"/>
                          <a:cs typeface="+mn-cs"/>
                        </a:rPr>
                        <a:t> </a:t>
                      </a:r>
                      <a:r>
                        <a:rPr lang="zh-CN" altLang="en-US" sz="1800" kern="1200" dirty="0">
                          <a:solidFill>
                            <a:schemeClr val="tx1"/>
                          </a:solidFill>
                          <a:latin typeface="微软雅黑" panose="020B0503020204020204" pitchFamily="34" charset="-122"/>
                          <a:ea typeface="微软雅黑" panose="020B0503020204020204" pitchFamily="34" charset="-122"/>
                          <a:cs typeface="+mn-cs"/>
                        </a:rPr>
                        <a:t>分级</a:t>
                      </a:r>
                      <a:endParaRPr lang="zh-CN" sz="1800" kern="1200" dirty="0">
                        <a:solidFill>
                          <a:schemeClr val="tx1"/>
                        </a:solidFill>
                        <a:latin typeface="微软雅黑" panose="020B0503020204020204" pitchFamily="34" charset="-122"/>
                        <a:ea typeface="微软雅黑" panose="020B0503020204020204" pitchFamily="34" charset="-122"/>
                        <a:cs typeface="+mn-cs"/>
                      </a:endParaRPr>
                    </a:p>
                  </a:txBody>
                  <a:tcPr marL="68580" marR="68580" marT="0" marB="0" anchor="ctr"/>
                </a:tc>
                <a:tc gridSpan="2">
                  <a:txBody>
                    <a:bodyPr/>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kern="1200" dirty="0">
                          <a:solidFill>
                            <a:schemeClr val="tx1"/>
                          </a:solidFill>
                          <a:latin typeface="微软雅黑" panose="020B0503020204020204" pitchFamily="34" charset="-122"/>
                          <a:ea typeface="微软雅黑" panose="020B0503020204020204" pitchFamily="34" charset="-122"/>
                          <a:cs typeface="+mn-cs"/>
                        </a:rPr>
                        <a:t>病情</a:t>
                      </a:r>
                      <a:endParaRPr lang="zh-CN" sz="1800" kern="1200" dirty="0">
                        <a:solidFill>
                          <a:schemeClr val="tx1"/>
                        </a:solidFill>
                        <a:latin typeface="微软雅黑" panose="020B0503020204020204" pitchFamily="34" charset="-122"/>
                        <a:ea typeface="微软雅黑" panose="020B0503020204020204" pitchFamily="34" charset="-122"/>
                        <a:cs typeface="+mn-cs"/>
                      </a:endParaRPr>
                    </a:p>
                  </a:txBody>
                  <a:tcPr marL="68580" marR="68580" marT="0" marB="0" anchor="ctr"/>
                </a:tc>
                <a:tc hMerge="1">
                  <a:tcPr marL="68580" marR="68580" marT="0" marB="0" anchor="ctr">
                    <a:lnL w="12700" cap="flat" cmpd="sng" algn="ctr">
                      <a:noFill/>
                      <a:prstDash val="solid"/>
                      <a:round/>
                      <a:headEnd type="none" w="med" len="med"/>
                      <a:tailEnd type="none" w="med" len="med"/>
                    </a:lnL>
                  </a:tcPr>
                </a:tc>
              </a:tr>
              <a:tr h="408940">
                <a:tc>
                  <a:txBody>
                    <a:bodyPr/>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0</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tc>
                <a:tc>
                  <a:txBody>
                    <a:bodyPr/>
                    <a:p>
                      <a:pPr marL="0" marR="0" lvl="0" indent="0" algn="ctr" defTabSz="914400" rtl="0" eaLnBrk="1" fontAlgn="auto" latinLnBrk="0" hangingPunct="1">
                        <a:lnSpc>
                          <a:spcPct val="100000"/>
                        </a:lnSpc>
                        <a:spcBef>
                          <a:spcPts val="0"/>
                        </a:spcBef>
                        <a:spcAft>
                          <a:spcPts val="0"/>
                        </a:spcAft>
                        <a:buClrTx/>
                        <a:buSzTx/>
                        <a:buFontTx/>
                        <a:buNone/>
                        <a:defRPr/>
                      </a:pP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R w="12700" cap="flat" cmpd="sng" algn="ctr">
                      <a:noFill/>
                      <a:prstDash val="solid"/>
                      <a:round/>
                      <a:headEnd type="none" w="med" len="med"/>
                      <a:tailEnd type="none" w="med" len="med"/>
                    </a:lnR>
                  </a:tcPr>
                </a:tc>
                <a:tc>
                  <a:txBody>
                    <a:bodyPr/>
                    <a:p>
                      <a:pPr marL="0" marR="0" lvl="0" indent="0" algn="l" defTabSz="914400" rtl="0" eaLnBrk="1" fontAlgn="auto" latinLnBrk="0" hangingPunct="1">
                        <a:lnSpc>
                          <a:spcPct val="100000"/>
                        </a:lnSpc>
                        <a:spcBef>
                          <a:spcPts val="0"/>
                        </a:spcBef>
                        <a:spcAft>
                          <a:spcPts val="0"/>
                        </a:spcAft>
                        <a:buClrTx/>
                        <a:buSzTx/>
                        <a:buFontTx/>
                        <a:buNone/>
                        <a:defRPr/>
                      </a:pPr>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动脉瘤未破裂</a:t>
                      </a:r>
                      <a:r>
                        <a:rPr lang="zh-CN" altLang="zh-CN" dirty="0">
                          <a:effectLst/>
                          <a:latin typeface="微软雅黑" panose="020B0503020204020204" pitchFamily="34" charset="-122"/>
                          <a:ea typeface="微软雅黑" panose="020B0503020204020204" pitchFamily="34" charset="-122"/>
                          <a:cs typeface="微软雅黑" panose="020B0503020204020204" pitchFamily="34" charset="-122"/>
                        </a:rPr>
                        <a:t> </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L w="12700" cap="flat" cmpd="sng" algn="ctr">
                      <a:noFill/>
                      <a:prstDash val="solid"/>
                      <a:round/>
                      <a:headEnd type="none" w="med" len="med"/>
                      <a:tailEnd type="none" w="med" len="med"/>
                    </a:lnL>
                  </a:tcPr>
                </a:tc>
              </a:tr>
              <a:tr h="604938">
                <a:tc>
                  <a:txBody>
                    <a:bodyPr/>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1</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tc>
                <a:tc>
                  <a:txBody>
                    <a:bodyPr/>
                    <a:p>
                      <a:pPr marL="0" marR="0" lvl="0" indent="0" algn="ctr" defTabSz="914400" rtl="0" eaLnBrk="1" fontAlgn="auto" latinLnBrk="0" hangingPunct="1">
                        <a:lnSpc>
                          <a:spcPct val="100000"/>
                        </a:lnSpc>
                        <a:spcBef>
                          <a:spcPts val="0"/>
                        </a:spcBef>
                        <a:spcAft>
                          <a:spcPts val="0"/>
                        </a:spcAft>
                        <a:buClrTx/>
                        <a:buSzTx/>
                        <a:buFontTx/>
                        <a:buNone/>
                        <a:defRPr/>
                      </a:pP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R w="12700" cap="flat" cmpd="sng" algn="ctr">
                      <a:noFill/>
                      <a:prstDash val="solid"/>
                      <a:round/>
                      <a:headEnd type="none" w="med" len="med"/>
                      <a:tailEnd type="none" w="med" len="med"/>
                    </a:lnR>
                  </a:tcPr>
                </a:tc>
                <a:tc>
                  <a:txBody>
                    <a:bodyPr/>
                    <a:p>
                      <a:pPr marL="0" marR="0" lvl="0" indent="0" algn="l" defTabSz="914400" rtl="0" eaLnBrk="1" fontAlgn="auto" latinLnBrk="0" hangingPunct="1">
                        <a:lnSpc>
                          <a:spcPct val="100000"/>
                        </a:lnSpc>
                        <a:spcBef>
                          <a:spcPts val="0"/>
                        </a:spcBef>
                        <a:spcAft>
                          <a:spcPts val="0"/>
                        </a:spcAft>
                        <a:buClrTx/>
                        <a:buSzTx/>
                        <a:buFontTx/>
                        <a:buNone/>
                        <a:defRPr/>
                      </a:pPr>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无症状，或轻度头痛，轻度颈项强直</a:t>
                      </a:r>
                      <a:r>
                        <a:rPr lang="zh-CN" altLang="zh-CN" dirty="0">
                          <a:effectLst/>
                          <a:latin typeface="微软雅黑" panose="020B0503020204020204" pitchFamily="34" charset="-122"/>
                          <a:ea typeface="微软雅黑" panose="020B0503020204020204" pitchFamily="34" charset="-122"/>
                          <a:cs typeface="微软雅黑" panose="020B0503020204020204" pitchFamily="34" charset="-122"/>
                        </a:rPr>
                        <a:t> </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L w="12700" cap="flat" cmpd="sng" algn="ctr">
                      <a:noFill/>
                      <a:prstDash val="solid"/>
                      <a:round/>
                      <a:headEnd type="none" w="med" len="med"/>
                      <a:tailEnd type="none" w="med" len="med"/>
                    </a:lnL>
                  </a:tcPr>
                </a:tc>
              </a:tr>
              <a:tr h="408894">
                <a:tc>
                  <a:txBody>
                    <a:bodyPr/>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1a</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tc>
                <a:tc>
                  <a:txBody>
                    <a:bodyPr/>
                    <a:p>
                      <a:pPr algn="ctr"/>
                      <a:endPar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R w="12700" cap="flat" cmpd="sng" algn="ctr">
                      <a:noFill/>
                      <a:prstDash val="solid"/>
                      <a:round/>
                      <a:headEnd type="none" w="med" len="med"/>
                      <a:tailEnd type="none" w="med" len="med"/>
                    </a:lnR>
                  </a:tcPr>
                </a:tc>
                <a:tc>
                  <a:txBody>
                    <a:bodyPr/>
                    <a:p>
                      <a:pPr algn="l"/>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无急性脑膜</a:t>
                      </a:r>
                      <a:r>
                        <a:rPr lang="en-US"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脑反应，但有固定的神经功能缺失</a:t>
                      </a:r>
                      <a:endPar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L w="12700" cap="flat" cmpd="sng" algn="ctr">
                      <a:noFill/>
                      <a:prstDash val="solid"/>
                      <a:round/>
                      <a:headEnd type="none" w="med" len="med"/>
                      <a:tailEnd type="none" w="med" len="med"/>
                    </a:lnL>
                  </a:tcPr>
                </a:tc>
              </a:tr>
              <a:tr h="408894">
                <a:tc>
                  <a:txBody>
                    <a:bodyPr/>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2</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tc>
                <a:tc>
                  <a:txBody>
                    <a:bodyPr/>
                    <a:p>
                      <a:pPr algn="ctr"/>
                      <a:endPar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R w="12700" cap="flat" cmpd="sng" algn="ctr">
                      <a:noFill/>
                      <a:prstDash val="solid"/>
                      <a:round/>
                      <a:headEnd type="none" w="med" len="med"/>
                      <a:tailEnd type="none" w="med" len="med"/>
                    </a:lnR>
                  </a:tcPr>
                </a:tc>
                <a:tc>
                  <a:txBody>
                    <a:bodyPr/>
                    <a:p>
                      <a:pPr algn="l"/>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中至重度头痛，颈项强直，或脑神经麻痹</a:t>
                      </a:r>
                      <a:r>
                        <a:rPr lang="zh-CN" altLang="en-US"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如Ⅲ</a:t>
                      </a:r>
                      <a:r>
                        <a:rPr lang="en-US"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Ⅳ</a:t>
                      </a:r>
                      <a:r>
                        <a:rPr lang="zh-CN" altLang="en-US"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a:t>
                      </a:r>
                      <a:endPar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L w="12700" cap="flat" cmpd="sng" algn="ctr">
                      <a:noFill/>
                      <a:prstDash val="solid"/>
                      <a:round/>
                      <a:headEnd type="none" w="med" len="med"/>
                      <a:tailEnd type="none" w="med" len="med"/>
                    </a:lnL>
                  </a:tcPr>
                </a:tc>
              </a:tr>
              <a:tr h="408894">
                <a:tc>
                  <a:txBody>
                    <a:bodyPr/>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3</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tc>
                <a:tc>
                  <a:txBody>
                    <a:bodyPr/>
                    <a:p>
                      <a:pPr marL="0" marR="0" lvl="0" indent="0" algn="ctr" defTabSz="914400" rtl="0" eaLnBrk="1" fontAlgn="auto" latinLnBrk="0" hangingPunct="1">
                        <a:lnSpc>
                          <a:spcPct val="100000"/>
                        </a:lnSpc>
                        <a:spcBef>
                          <a:spcPts val="0"/>
                        </a:spcBef>
                        <a:spcAft>
                          <a:spcPts val="0"/>
                        </a:spcAft>
                        <a:buClrTx/>
                        <a:buSzTx/>
                        <a:buFontTx/>
                        <a:buNone/>
                        <a:defRPr/>
                      </a:pP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R w="12700" cap="flat" cmpd="sng" algn="ctr">
                      <a:noFill/>
                      <a:prstDash val="solid"/>
                      <a:round/>
                      <a:headEnd type="none" w="med" len="med"/>
                      <a:tailEnd type="none" w="med" len="med"/>
                    </a:lnR>
                  </a:tcPr>
                </a:tc>
                <a:tc>
                  <a:txBody>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嗜睡或意识模糊，轻度局灶性神经功能缺失</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L w="12700" cap="flat" cmpd="sng" algn="ctr">
                      <a:noFill/>
                      <a:prstDash val="solid"/>
                      <a:round/>
                      <a:headEnd type="none" w="med" len="med"/>
                      <a:tailEnd type="none" w="med" len="med"/>
                    </a:lnL>
                  </a:tcPr>
                </a:tc>
              </a:tr>
              <a:tr h="408894">
                <a:tc>
                  <a:txBody>
                    <a:bodyPr/>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4</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tc>
                <a:tc>
                  <a:txBody>
                    <a:bodyPr/>
                    <a:p>
                      <a:pPr marL="0" marR="0" lvl="0" indent="0" algn="ctr" defTabSz="914400" rtl="0" eaLnBrk="1" fontAlgn="auto" latinLnBrk="0" hangingPunct="1">
                        <a:lnSpc>
                          <a:spcPct val="100000"/>
                        </a:lnSpc>
                        <a:spcBef>
                          <a:spcPts val="0"/>
                        </a:spcBef>
                        <a:spcAft>
                          <a:spcPts val="0"/>
                        </a:spcAft>
                        <a:buClrTx/>
                        <a:buSzTx/>
                        <a:buFontTx/>
                        <a:buNone/>
                        <a:defRPr/>
                      </a:pP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R w="12700" cap="flat" cmpd="sng" algn="ctr">
                      <a:noFill/>
                      <a:prstDash val="solid"/>
                      <a:round/>
                      <a:headEnd type="none" w="med" len="med"/>
                      <a:tailEnd type="none" w="med" len="med"/>
                    </a:lnR>
                  </a:tcPr>
                </a:tc>
                <a:tc>
                  <a:txBody>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昏迷，中等至重度偏瘫，早期去大脑强直</a:t>
                      </a:r>
                      <a:endParaRPr lang="zh-CN" alt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L w="12700" cap="flat" cmpd="sng" algn="ctr">
                      <a:noFill/>
                      <a:prstDash val="solid"/>
                      <a:round/>
                      <a:headEnd type="none" w="med" len="med"/>
                      <a:tailEnd type="none" w="med" len="med"/>
                    </a:lnL>
                  </a:tcPr>
                </a:tc>
              </a:tr>
              <a:tr h="408894">
                <a:tc>
                  <a:txBody>
                    <a:bodyPr/>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5</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tc>
                <a:tc>
                  <a:txBody>
                    <a:bodyPr/>
                    <a:p>
                      <a:pPr marL="0" marR="0" lvl="0" indent="0" algn="ctr" defTabSz="914400" rtl="0" eaLnBrk="1" fontAlgn="auto" latinLnBrk="0" hangingPunct="1">
                        <a:lnSpc>
                          <a:spcPct val="100000"/>
                        </a:lnSpc>
                        <a:spcBef>
                          <a:spcPts val="0"/>
                        </a:spcBef>
                        <a:spcAft>
                          <a:spcPts val="0"/>
                        </a:spcAft>
                        <a:buClrTx/>
                        <a:buSzTx/>
                        <a:buFontTx/>
                        <a:buNone/>
                        <a:defRPr/>
                      </a:pP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R w="12700" cap="flat" cmpd="sng" algn="ctr">
                      <a:noFill/>
                      <a:prstDash val="solid"/>
                      <a:round/>
                      <a:headEnd type="none" w="med" len="med"/>
                      <a:tailEnd type="none" w="med" len="med"/>
                    </a:lnR>
                  </a:tcPr>
                </a:tc>
                <a:tc>
                  <a:txBody>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深昏迷，去大脑强直，频死状态</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lnL w="12700" cap="flat" cmpd="sng" algn="ctr">
                      <a:noFill/>
                      <a:prstDash val="solid"/>
                      <a:round/>
                      <a:headEnd type="none" w="med" len="med"/>
                      <a:tailEnd type="none" w="med" len="med"/>
                    </a:lnL>
                  </a:tcPr>
                </a:tc>
              </a:tr>
              <a:tr h="408894">
                <a:tc gridSpan="3">
                  <a:txBody>
                    <a:bodyPr/>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合并严重全身性疾病（如高血压，糖尿病，严重动脉硬化，慢性阻塞性肺疾患</a:t>
                      </a:r>
                      <a:r>
                        <a:rPr lang="zh-CN" altLang="en-US"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或血管造影发现严重血管痉挛者，加</a:t>
                      </a:r>
                      <a:r>
                        <a:rPr lang="en-US"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1</a:t>
                      </a:r>
                      <a:r>
                        <a:rPr lang="zh-CN"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级</a:t>
                      </a:r>
                      <a:endParaRPr lang="en-US" altLang="zh-CN" sz="1800" kern="12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dirty="0">
                          <a:effectLst/>
                          <a:latin typeface="微软雅黑" panose="020B0503020204020204" pitchFamily="34" charset="-122"/>
                          <a:ea typeface="微软雅黑" panose="020B0503020204020204" pitchFamily="34" charset="-122"/>
                          <a:cs typeface="微软雅黑" panose="020B0503020204020204" pitchFamily="34" charset="-122"/>
                        </a:rPr>
                        <a:t> </a:t>
                      </a:r>
                      <a:endParaRPr lang="zh-CN" sz="1800" kern="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nchor="ctr"/>
                </a:tc>
                <a:tc hMerge="1">
                  <a:tcPr/>
                </a:tc>
                <a:tc hMerge="1">
                  <a:tcPr marL="68580" marR="68580" marT="0" marB="0" anchor="ctr"/>
                </a:tc>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57127" y="211202"/>
            <a:ext cx="3446919" cy="860524"/>
            <a:chOff x="11713" y="71389"/>
            <a:chExt cx="3446919" cy="860524"/>
          </a:xfrm>
        </p:grpSpPr>
        <p:sp>
          <p:nvSpPr>
            <p:cNvPr id="5" name="文本框 4"/>
            <p:cNvSpPr txBox="1"/>
            <p:nvPr/>
          </p:nvSpPr>
          <p:spPr>
            <a:xfrm>
              <a:off x="11713" y="71389"/>
              <a:ext cx="3213735" cy="706755"/>
            </a:xfrm>
            <a:prstGeom prst="rect">
              <a:avLst/>
            </a:prstGeom>
            <a:noFill/>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教学目</a:t>
              </a:r>
              <a:r>
                <a:rPr lang="zh-CN" altLang="en-US" sz="4000" b="1" spc="600" dirty="0">
                  <a:solidFill>
                    <a:schemeClr val="accent1"/>
                  </a:solidFill>
                  <a:latin typeface="微软雅黑" panose="020B0503020204020204" pitchFamily="34" charset="-122"/>
                  <a:ea typeface="微软雅黑" panose="020B0503020204020204" pitchFamily="34" charset="-122"/>
                </a:rPr>
                <a:t>标</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839383" y="409943"/>
              <a:ext cx="1619249" cy="521970"/>
            </a:xfrm>
            <a:prstGeom prst="rect">
              <a:avLst/>
            </a:prstGeom>
            <a:noFill/>
          </p:spPr>
          <p:txBody>
            <a:bodyPr wrap="square" rtlCol="0">
              <a:spAutoFit/>
            </a:bodyPr>
            <a:lstStyle/>
            <a:p>
              <a:pPr algn="dist"/>
              <a:endParaRPr lang="zh-CN" altLang="en-US" sz="2800" dirty="0">
                <a:solidFill>
                  <a:schemeClr val="accent1"/>
                </a:solidFill>
                <a:latin typeface="Arial Narrow" panose="020B0606020202030204" pitchFamily="34" charset="0"/>
                <a:ea typeface="黑体" panose="02010609060101010101" pitchFamily="49" charset="-122"/>
                <a:cs typeface="Arial Narrow" panose="020B0606020202030204" pitchFamily="34" charset="0"/>
              </a:endParaRPr>
            </a:p>
          </p:txBody>
        </p:sp>
      </p:grpSp>
      <p:sp>
        <p:nvSpPr>
          <p:cNvPr id="152" name="矩形 151"/>
          <p:cNvSpPr/>
          <p:nvPr/>
        </p:nvSpPr>
        <p:spPr>
          <a:xfrm flipV="1">
            <a:off x="0" y="1161063"/>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0367561" y="136628"/>
            <a:ext cx="1665417" cy="796330"/>
            <a:chOff x="253694" y="144119"/>
            <a:chExt cx="1811915" cy="866379"/>
          </a:xfrm>
        </p:grpSpPr>
        <p:pic>
          <p:nvPicPr>
            <p:cNvPr id="3" name="图片 2"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4" name="图片 3"/>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7" name="文本框 6"/>
          <p:cNvSpPr txBox="1"/>
          <p:nvPr/>
        </p:nvSpPr>
        <p:spPr>
          <a:xfrm>
            <a:off x="701040" y="1595755"/>
            <a:ext cx="10052050" cy="2676525"/>
          </a:xfrm>
          <a:prstGeom prst="rect">
            <a:avLst/>
          </a:prstGeom>
          <a:noFill/>
        </p:spPr>
        <p:txBody>
          <a:bodyPr wrap="square" rtlCol="0">
            <a:spAutoFit/>
          </a:bodyPr>
          <a:p>
            <a:pPr marL="285750" indent="-285750">
              <a:buFont typeface="Arial" panose="020B0604020202020204" pitchFamily="34" charset="0"/>
              <a:buChar char="•"/>
            </a:pPr>
            <a:r>
              <a:rPr lang="zh-CN" altLang="en-US" sz="2400" b="1">
                <a:latin typeface="微软雅黑" panose="020B0503020204020204" pitchFamily="34" charset="-122"/>
                <a:ea typeface="微软雅黑" panose="020B0503020204020204" pitchFamily="34" charset="-122"/>
              </a:rPr>
              <a:t>掌握：</a:t>
            </a:r>
            <a:r>
              <a:rPr lang="zh-CN" altLang="en-US" sz="2400">
                <a:latin typeface="微软雅黑" panose="020B0503020204020204" pitchFamily="34" charset="-122"/>
                <a:ea typeface="微软雅黑" panose="020B0503020204020204" pitchFamily="34" charset="-122"/>
              </a:rPr>
              <a:t>未破裂与破裂颅内动脉瘤的临床表现；能够基于指南，对疑似动脉瘤性蛛网膜下腔出血的患者，规划规范的诊断流程</a:t>
            </a:r>
            <a:endParaRPr lang="zh-CN" altLang="en-US" sz="240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zh-CN" altLang="en-US" sz="240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2400" b="1">
                <a:latin typeface="微软雅黑" panose="020B0503020204020204" pitchFamily="34" charset="-122"/>
                <a:ea typeface="微软雅黑" panose="020B0503020204020204" pitchFamily="34" charset="-122"/>
              </a:rPr>
              <a:t>熟悉：</a:t>
            </a:r>
            <a:r>
              <a:rPr lang="zh-CN" altLang="en-US" sz="2400">
                <a:latin typeface="微软雅黑" panose="020B0503020204020204" pitchFamily="34" charset="-122"/>
                <a:ea typeface="微软雅黑" panose="020B0503020204020204" pitchFamily="34" charset="-122"/>
              </a:rPr>
              <a:t>Hunt-Hess分级，介入栓塞与显微外科夹闭两种治疗策略，动脉瘤性蛛网膜下腔出血主要并发症（如再出血、脑血管痉挛）的防治原则</a:t>
            </a:r>
            <a:endParaRPr lang="zh-CN" altLang="en-US" sz="240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zh-CN" altLang="en-US" sz="240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2400" b="1">
                <a:latin typeface="微软雅黑" panose="020B0503020204020204" pitchFamily="34" charset="-122"/>
                <a:ea typeface="微软雅黑" panose="020B0503020204020204" pitchFamily="34" charset="-122"/>
              </a:rPr>
              <a:t>了解：</a:t>
            </a:r>
            <a:r>
              <a:rPr lang="zh-CN" altLang="en-US" sz="2400">
                <a:latin typeface="微软雅黑" panose="020B0503020204020204" pitchFamily="34" charset="-122"/>
                <a:ea typeface="微软雅黑" panose="020B0503020204020204" pitchFamily="34" charset="-122"/>
              </a:rPr>
              <a:t>有关前沿</a:t>
            </a:r>
            <a:r>
              <a:rPr lang="zh-CN" altLang="en-US" sz="2400">
                <a:latin typeface="微软雅黑" panose="020B0503020204020204" pitchFamily="34" charset="-122"/>
                <a:ea typeface="微软雅黑" panose="020B0503020204020204" pitchFamily="34" charset="-122"/>
              </a:rPr>
              <a:t>研究</a:t>
            </a:r>
            <a:endParaRPr lang="zh-CN" altLang="en-US"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50337"/>
            <a:ext cx="12192000" cy="33573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TextBox 105"/>
          <p:cNvSpPr txBox="1">
            <a:spLocks noChangeArrowheads="1"/>
          </p:cNvSpPr>
          <p:nvPr/>
        </p:nvSpPr>
        <p:spPr bwMode="auto">
          <a:xfrm>
            <a:off x="5361919" y="2967335"/>
            <a:ext cx="260943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dist" defTabSz="913765" rtl="0" eaLnBrk="1" fontAlgn="base" latinLnBrk="0" hangingPunct="1">
              <a:lnSpc>
                <a:spcPct val="100000"/>
              </a:lnSpc>
              <a:spcBef>
                <a:spcPct val="0"/>
              </a:spcBef>
              <a:spcAft>
                <a:spcPct val="0"/>
              </a:spcAft>
              <a:buClrTx/>
              <a:buSzTx/>
              <a:buFontTx/>
              <a:buNone/>
              <a:defRPr/>
            </a:pPr>
            <a:r>
              <a:rPr kumimoji="0" lang="zh-CN" altLang="en-US" sz="5400" b="1" u="none" strike="noStrike" kern="1200" cap="none" spc="60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治疗</a:t>
            </a:r>
            <a:endParaRPr kumimoji="0" lang="zh-CN" altLang="en-US" sz="5400" b="1" u="none" strike="noStrike" kern="1200" cap="none" spc="60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5" name="TextBox 105"/>
          <p:cNvSpPr txBox="1">
            <a:spLocks noChangeArrowheads="1"/>
          </p:cNvSpPr>
          <p:nvPr/>
        </p:nvSpPr>
        <p:spPr bwMode="auto">
          <a:xfrm>
            <a:off x="2731456" y="2875002"/>
            <a:ext cx="22100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3765" rtl="0" eaLnBrk="1" fontAlgn="base" latinLnBrk="0" hangingPunct="1">
              <a:lnSpc>
                <a:spcPct val="100000"/>
              </a:lnSpc>
              <a:spcBef>
                <a:spcPct val="0"/>
              </a:spcBef>
              <a:spcAft>
                <a:spcPct val="0"/>
              </a:spcAft>
              <a:buClrTx/>
              <a:buSzTx/>
              <a:buFontTx/>
              <a:buNone/>
              <a:defRPr/>
            </a:pPr>
            <a:r>
              <a:rPr lang="en-US" altLang="zh-CN" sz="6600" b="1" dirty="0">
                <a:solidFill>
                  <a:schemeClr val="bg1"/>
                </a:solidFill>
                <a:latin typeface="微软雅黑" panose="020B0503020204020204" pitchFamily="34" charset="-122"/>
                <a:ea typeface="微软雅黑" panose="020B0503020204020204" pitchFamily="34" charset="-122"/>
              </a:rPr>
              <a:t>04</a:t>
            </a:r>
            <a:endParaRPr kumimoji="0" lang="zh-CN" altLang="en-US" sz="6600" b="1" u="none" strike="noStrike" kern="1200" cap="none"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6" name="椭圆 12"/>
          <p:cNvSpPr>
            <a:spLocks noChangeArrowheads="1"/>
          </p:cNvSpPr>
          <p:nvPr/>
        </p:nvSpPr>
        <p:spPr bwMode="auto">
          <a:xfrm>
            <a:off x="3029847" y="2616544"/>
            <a:ext cx="1613266" cy="1624913"/>
          </a:xfrm>
          <a:prstGeom prst="ellipse">
            <a:avLst/>
          </a:prstGeom>
          <a:noFill/>
          <a:ln w="57150" cap="flat" cmpd="sng">
            <a:solidFill>
              <a:schemeClr val="bg1"/>
            </a:solidFill>
            <a:round/>
          </a:ln>
          <a:effec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grpSp>
        <p:nvGrpSpPr>
          <p:cNvPr id="2" name="组合 1"/>
          <p:cNvGrpSpPr/>
          <p:nvPr/>
        </p:nvGrpSpPr>
        <p:grpSpPr>
          <a:xfrm>
            <a:off x="10367561" y="136628"/>
            <a:ext cx="1665417" cy="796330"/>
            <a:chOff x="253694" y="144119"/>
            <a:chExt cx="1811915" cy="866379"/>
          </a:xfrm>
        </p:grpSpPr>
        <p:pic>
          <p:nvPicPr>
            <p:cNvPr id="8" name="图片 7"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9" name="图片 8"/>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69508" y="293266"/>
            <a:ext cx="3462903" cy="46166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治疗</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1" name="矩形 10"/>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圆角 12"/>
          <p:cNvSpPr/>
          <p:nvPr>
            <p:custDataLst>
              <p:tags r:id="rId1"/>
            </p:custDataLst>
          </p:nvPr>
        </p:nvSpPr>
        <p:spPr>
          <a:xfrm>
            <a:off x="761998" y="2120305"/>
            <a:ext cx="3251200" cy="3876431"/>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4" name="矩形: 圆角 13"/>
          <p:cNvSpPr/>
          <p:nvPr>
            <p:custDataLst>
              <p:tags r:id="rId2"/>
            </p:custDataLst>
          </p:nvPr>
        </p:nvSpPr>
        <p:spPr>
          <a:xfrm>
            <a:off x="4470400" y="2120305"/>
            <a:ext cx="3251200" cy="3876431"/>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圆角 14"/>
          <p:cNvSpPr/>
          <p:nvPr>
            <p:custDataLst>
              <p:tags r:id="rId3"/>
            </p:custDataLst>
          </p:nvPr>
        </p:nvSpPr>
        <p:spPr>
          <a:xfrm>
            <a:off x="8178802" y="2120305"/>
            <a:ext cx="3251200" cy="3876431"/>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剪去左右顶角 15"/>
          <p:cNvSpPr/>
          <p:nvPr>
            <p:custDataLst>
              <p:tags r:id="rId4"/>
            </p:custDataLst>
          </p:nvPr>
        </p:nvSpPr>
        <p:spPr>
          <a:xfrm flipV="1">
            <a:off x="1360226" y="1778964"/>
            <a:ext cx="2054745" cy="682679"/>
          </a:xfrm>
          <a:prstGeom prst="snip2Same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剪去左右顶角 16"/>
          <p:cNvSpPr/>
          <p:nvPr>
            <p:custDataLst>
              <p:tags r:id="rId5"/>
            </p:custDataLst>
          </p:nvPr>
        </p:nvSpPr>
        <p:spPr>
          <a:xfrm flipV="1">
            <a:off x="5068627" y="1778964"/>
            <a:ext cx="2054745" cy="682679"/>
          </a:xfrm>
          <a:prstGeom prst="snip2Same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剪去左右顶角 17"/>
          <p:cNvSpPr/>
          <p:nvPr>
            <p:custDataLst>
              <p:tags r:id="rId6"/>
            </p:custDataLst>
          </p:nvPr>
        </p:nvSpPr>
        <p:spPr>
          <a:xfrm flipV="1">
            <a:off x="8777029" y="1778964"/>
            <a:ext cx="2054745" cy="682679"/>
          </a:xfrm>
          <a:prstGeom prst="snip2Same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custDataLst>
              <p:tags r:id="rId7"/>
            </p:custDataLst>
          </p:nvPr>
        </p:nvSpPr>
        <p:spPr>
          <a:xfrm>
            <a:off x="1596784" y="1904860"/>
            <a:ext cx="1581629"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a:solidFill>
                  <a:schemeClr val="tx1">
                    <a:lumMod val="75000"/>
                    <a:lumOff val="25000"/>
                  </a:schemeClr>
                </a:solidFill>
                <a:latin typeface="Microsoft YaHei Semibold" panose="020B0402040204020203" pitchFamily="34" charset="-122"/>
                <a:ea typeface="Microsoft YaHei Semibold" panose="020B0402040204020203" pitchFamily="34" charset="-122"/>
              </a:defRPr>
            </a:lvl1pPr>
          </a:lstStyle>
          <a:p>
            <a:pPr>
              <a:lnSpc>
                <a:spcPct val="100000"/>
              </a:lnSpc>
            </a:pPr>
            <a:r>
              <a:rPr lang="zh-CN" altLang="en-US" sz="2000" spc="300" dirty="0">
                <a:solidFill>
                  <a:schemeClr val="bg1"/>
                </a:solidFill>
                <a:latin typeface="微软雅黑" panose="020B0503020204020204" pitchFamily="34" charset="-122"/>
                <a:ea typeface="微软雅黑" panose="020B0503020204020204" pitchFamily="34" charset="-122"/>
              </a:rPr>
              <a:t>一般治疗</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20" name="文本框 19"/>
          <p:cNvSpPr txBox="1"/>
          <p:nvPr>
            <p:custDataLst>
              <p:tags r:id="rId8"/>
            </p:custDataLst>
          </p:nvPr>
        </p:nvSpPr>
        <p:spPr>
          <a:xfrm>
            <a:off x="5305184" y="1904860"/>
            <a:ext cx="1581629"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a:solidFill>
                  <a:schemeClr val="tx1">
                    <a:lumMod val="75000"/>
                    <a:lumOff val="25000"/>
                  </a:schemeClr>
                </a:solidFill>
                <a:latin typeface="Microsoft YaHei Semibold" panose="020B0402040204020203" pitchFamily="34" charset="-122"/>
                <a:ea typeface="Microsoft YaHei Semibold" panose="020B0402040204020203" pitchFamily="34" charset="-122"/>
              </a:defRPr>
            </a:lvl1pPr>
          </a:lstStyle>
          <a:p>
            <a:pPr>
              <a:lnSpc>
                <a:spcPct val="100000"/>
              </a:lnSpc>
            </a:pPr>
            <a:r>
              <a:rPr lang="zh-CN" altLang="en-US" sz="2000" spc="300" dirty="0">
                <a:solidFill>
                  <a:schemeClr val="bg1"/>
                </a:solidFill>
                <a:latin typeface="微软雅黑" panose="020B0503020204020204" pitchFamily="34" charset="-122"/>
                <a:ea typeface="微软雅黑" panose="020B0503020204020204" pitchFamily="34" charset="-122"/>
              </a:rPr>
              <a:t>手术治疗</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21" name="文本框 20"/>
          <p:cNvSpPr txBox="1"/>
          <p:nvPr>
            <p:custDataLst>
              <p:tags r:id="rId9"/>
            </p:custDataLst>
          </p:nvPr>
        </p:nvSpPr>
        <p:spPr>
          <a:xfrm>
            <a:off x="9013587" y="1904860"/>
            <a:ext cx="1581629"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a:solidFill>
                  <a:schemeClr val="tx1">
                    <a:lumMod val="75000"/>
                    <a:lumOff val="25000"/>
                  </a:schemeClr>
                </a:solidFill>
                <a:latin typeface="Microsoft YaHei Semibold" panose="020B0402040204020203" pitchFamily="34" charset="-122"/>
                <a:ea typeface="Microsoft YaHei Semibold" panose="020B0402040204020203" pitchFamily="34" charset="-122"/>
              </a:defRPr>
            </a:lvl1pPr>
          </a:lstStyle>
          <a:p>
            <a:pPr>
              <a:lnSpc>
                <a:spcPct val="100000"/>
              </a:lnSpc>
            </a:pPr>
            <a:r>
              <a:rPr lang="zh-CN" altLang="en-US" sz="2000" spc="300" dirty="0">
                <a:solidFill>
                  <a:schemeClr val="bg1"/>
                </a:solidFill>
                <a:latin typeface="微软雅黑" panose="020B0503020204020204" pitchFamily="34" charset="-122"/>
                <a:ea typeface="微软雅黑" panose="020B0503020204020204" pitchFamily="34" charset="-122"/>
              </a:rPr>
              <a:t>介入治疗</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22" name="文本框 21"/>
          <p:cNvSpPr txBox="1"/>
          <p:nvPr>
            <p:custDataLst>
              <p:tags r:id="rId10"/>
            </p:custDataLst>
          </p:nvPr>
        </p:nvSpPr>
        <p:spPr>
          <a:xfrm>
            <a:off x="1040062" y="2802984"/>
            <a:ext cx="2695073" cy="730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indent="0" algn="l">
              <a:buFont typeface="Wingdings" panose="05000000000000000000" pitchFamily="2" charset="2"/>
              <a:buNone/>
            </a:pPr>
            <a:r>
              <a:rPr lang="zh-CN" altLang="en-US" sz="1600" dirty="0">
                <a:latin typeface="微软雅黑" panose="020B0503020204020204" pitchFamily="34" charset="-122"/>
                <a:ea typeface="微软雅黑" panose="020B0503020204020204" pitchFamily="34" charset="-122"/>
              </a:rPr>
              <a:t>应让患者卧床休息，保持大便通畅，监测出入量。</a:t>
            </a:r>
            <a:endParaRPr lang="zh-CN" altLang="en-US" sz="1600" dirty="0">
              <a:latin typeface="微软雅黑" panose="020B0503020204020204" pitchFamily="34" charset="-122"/>
              <a:ea typeface="微软雅黑" panose="020B0503020204020204" pitchFamily="34" charset="-122"/>
            </a:endParaRPr>
          </a:p>
        </p:txBody>
      </p:sp>
      <p:sp>
        <p:nvSpPr>
          <p:cNvPr id="23" name="文本框 22"/>
          <p:cNvSpPr txBox="1"/>
          <p:nvPr>
            <p:custDataLst>
              <p:tags r:id="rId11"/>
            </p:custDataLst>
          </p:nvPr>
        </p:nvSpPr>
        <p:spPr>
          <a:xfrm>
            <a:off x="1040062" y="3866833"/>
            <a:ext cx="2695073" cy="730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indent="0" algn="l">
              <a:buFont typeface="Wingdings" panose="05000000000000000000" pitchFamily="2" charset="2"/>
              <a:buNone/>
            </a:pPr>
            <a:r>
              <a:rPr lang="zh-CN" altLang="en-US" sz="1600" dirty="0">
                <a:latin typeface="微软雅黑" panose="020B0503020204020204" pitchFamily="34" charset="-122"/>
                <a:ea typeface="微软雅黑" panose="020B0503020204020204" pitchFamily="34" charset="-122"/>
              </a:rPr>
              <a:t>对于剧烈头痛躁动患者应予以镇痛镇静治疗。</a:t>
            </a:r>
            <a:endParaRPr lang="zh-CN" altLang="en-US" sz="1600" dirty="0">
              <a:latin typeface="微软雅黑" panose="020B0503020204020204" pitchFamily="34" charset="-122"/>
              <a:ea typeface="微软雅黑" panose="020B0503020204020204" pitchFamily="34" charset="-122"/>
            </a:endParaRPr>
          </a:p>
        </p:txBody>
      </p:sp>
      <p:sp>
        <p:nvSpPr>
          <p:cNvPr id="24" name="文本框 23"/>
          <p:cNvSpPr txBox="1"/>
          <p:nvPr>
            <p:custDataLst>
              <p:tags r:id="rId12"/>
            </p:custDataLst>
          </p:nvPr>
        </p:nvSpPr>
        <p:spPr>
          <a:xfrm>
            <a:off x="1040062" y="4930680"/>
            <a:ext cx="2695073" cy="1050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indent="0" algn="l">
              <a:buFont typeface="Wingdings" panose="05000000000000000000" pitchFamily="2" charset="2"/>
              <a:buNone/>
            </a:pPr>
            <a:r>
              <a:rPr lang="zh-CN" altLang="en-US" sz="1600" dirty="0">
                <a:latin typeface="微软雅黑" panose="020B0503020204020204" pitchFamily="34" charset="-122"/>
                <a:ea typeface="微软雅黑" panose="020B0503020204020204" pitchFamily="34" charset="-122"/>
              </a:rPr>
              <a:t>注意监测血压，应根据患者既往血压水平和病情制定个体化降压方案。</a:t>
            </a:r>
            <a:endParaRPr lang="zh-CN" altLang="en-US" sz="1600" dirty="0">
              <a:latin typeface="微软雅黑" panose="020B0503020204020204" pitchFamily="34" charset="-122"/>
              <a:ea typeface="微软雅黑" panose="020B0503020204020204" pitchFamily="34" charset="-122"/>
            </a:endParaRPr>
          </a:p>
        </p:txBody>
      </p:sp>
      <p:cxnSp>
        <p:nvCxnSpPr>
          <p:cNvPr id="25" name="直接连接符 24"/>
          <p:cNvCxnSpPr/>
          <p:nvPr>
            <p:custDataLst>
              <p:tags r:id="rId13"/>
            </p:custDataLst>
          </p:nvPr>
        </p:nvCxnSpPr>
        <p:spPr>
          <a:xfrm>
            <a:off x="1164165" y="3647494"/>
            <a:ext cx="2446866" cy="0"/>
          </a:xfrm>
          <a:prstGeom prst="line">
            <a:avLst/>
          </a:prstGeom>
          <a:ln>
            <a:solidFill>
              <a:schemeClr val="dk1">
                <a:alpha val="34000"/>
              </a:schemeClr>
            </a:solidFill>
          </a:ln>
        </p:spPr>
        <p:style>
          <a:lnRef idx="1">
            <a:schemeClr val="dk1"/>
          </a:lnRef>
          <a:fillRef idx="0">
            <a:schemeClr val="dk1"/>
          </a:fillRef>
          <a:effectRef idx="0">
            <a:schemeClr val="dk1"/>
          </a:effectRef>
          <a:fontRef idx="minor">
            <a:schemeClr val="tx1"/>
          </a:fontRef>
        </p:style>
      </p:cxnSp>
      <p:cxnSp>
        <p:nvCxnSpPr>
          <p:cNvPr id="26" name="直接连接符 25"/>
          <p:cNvCxnSpPr/>
          <p:nvPr>
            <p:custDataLst>
              <p:tags r:id="rId14"/>
            </p:custDataLst>
          </p:nvPr>
        </p:nvCxnSpPr>
        <p:spPr>
          <a:xfrm>
            <a:off x="1164165" y="4711342"/>
            <a:ext cx="2446866" cy="0"/>
          </a:xfrm>
          <a:prstGeom prst="line">
            <a:avLst/>
          </a:prstGeom>
          <a:ln>
            <a:solidFill>
              <a:schemeClr val="dk1">
                <a:alpha val="34000"/>
              </a:schemeClr>
            </a:solidFill>
          </a:ln>
        </p:spPr>
        <p:style>
          <a:lnRef idx="1">
            <a:schemeClr val="dk1"/>
          </a:lnRef>
          <a:fillRef idx="0">
            <a:schemeClr val="dk1"/>
          </a:fillRef>
          <a:effectRef idx="0">
            <a:schemeClr val="dk1"/>
          </a:effectRef>
          <a:fontRef idx="minor">
            <a:schemeClr val="tx1"/>
          </a:fontRef>
        </p:style>
      </p:cxnSp>
      <p:sp>
        <p:nvSpPr>
          <p:cNvPr id="27" name="文本框 26"/>
          <p:cNvSpPr txBox="1"/>
          <p:nvPr>
            <p:custDataLst>
              <p:tags r:id="rId15"/>
            </p:custDataLst>
          </p:nvPr>
        </p:nvSpPr>
        <p:spPr>
          <a:xfrm>
            <a:off x="4748463" y="2802984"/>
            <a:ext cx="2695073" cy="730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indent="0" algn="l">
              <a:buFont typeface="Wingdings" panose="05000000000000000000" pitchFamily="2" charset="2"/>
              <a:buNone/>
            </a:pPr>
            <a:r>
              <a:rPr lang="zh-CN" altLang="en-US" sz="1600" dirty="0">
                <a:solidFill>
                  <a:srgbClr val="C00000"/>
                </a:solidFill>
                <a:latin typeface="微软雅黑" panose="020B0503020204020204" pitchFamily="34" charset="-122"/>
                <a:ea typeface="微软雅黑" panose="020B0503020204020204" pitchFamily="34" charset="-122"/>
                <a:sym typeface="+mn-ea"/>
              </a:rPr>
              <a:t>动脉瘤夹闭</a:t>
            </a:r>
            <a:r>
              <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rPr>
              <a:t>：</a:t>
            </a:r>
            <a:r>
              <a:rPr lang="zh-CN" altLang="en-US" sz="1600" dirty="0">
                <a:solidFill>
                  <a:schemeClr val="tx1"/>
                </a:solidFill>
                <a:latin typeface="微软雅黑" panose="020B0503020204020204" pitchFamily="34" charset="-122"/>
                <a:ea typeface="微软雅黑" panose="020B0503020204020204" pitchFamily="34" charset="-122"/>
                <a:sym typeface="+mn-ea"/>
              </a:rPr>
              <a:t>最理想的方法，为首选；</a:t>
            </a:r>
            <a:endParaRPr lang="zh-CN" altLang="en-US" sz="1600" dirty="0">
              <a:solidFill>
                <a:schemeClr val="tx1"/>
              </a:solidFill>
              <a:latin typeface="微软雅黑" panose="020B0503020204020204" pitchFamily="34" charset="-122"/>
              <a:ea typeface="微软雅黑" panose="020B0503020204020204" pitchFamily="34" charset="-122"/>
              <a:sym typeface="+mn-ea"/>
            </a:endParaRPr>
          </a:p>
        </p:txBody>
      </p:sp>
      <p:sp>
        <p:nvSpPr>
          <p:cNvPr id="28" name="文本框 27"/>
          <p:cNvSpPr txBox="1"/>
          <p:nvPr>
            <p:custDataLst>
              <p:tags r:id="rId16"/>
            </p:custDataLst>
          </p:nvPr>
        </p:nvSpPr>
        <p:spPr>
          <a:xfrm>
            <a:off x="4748463" y="3727133"/>
            <a:ext cx="2695073" cy="1370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indent="0" algn="l">
              <a:buFont typeface="Wingdings" panose="05000000000000000000" pitchFamily="2" charset="2"/>
              <a:buNone/>
            </a:pPr>
            <a:r>
              <a:rPr lang="zh-CN" altLang="en-US" sz="1600" dirty="0">
                <a:solidFill>
                  <a:srgbClr val="C00000"/>
                </a:solidFill>
                <a:latin typeface="微软雅黑" panose="020B0503020204020204" pitchFamily="34" charset="-122"/>
                <a:ea typeface="微软雅黑" panose="020B0503020204020204" pitchFamily="34" charset="-122"/>
                <a:sym typeface="+mn-ea"/>
              </a:rPr>
              <a:t>孤立术</a:t>
            </a:r>
            <a:r>
              <a:rPr lang="zh-CN" altLang="en-US" sz="1600" dirty="0">
                <a:solidFill>
                  <a:schemeClr val="tx1"/>
                </a:solidFill>
                <a:latin typeface="微软雅黑" panose="020B0503020204020204" pitchFamily="34" charset="-122"/>
                <a:ea typeface="微软雅黑" panose="020B0503020204020204" pitchFamily="34" charset="-122"/>
                <a:sym typeface="+mn-ea"/>
              </a:rPr>
              <a:t>：动脉瘤的两端夹闭载瘤动脉，在未能证明脑的侧支供血良好情况时应慎用；</a:t>
            </a:r>
            <a:endParaRPr lang="zh-CN" altLang="en-US" sz="1600" dirty="0">
              <a:solidFill>
                <a:schemeClr val="tx1"/>
              </a:solidFill>
              <a:latin typeface="微软雅黑" panose="020B0503020204020204" pitchFamily="34" charset="-122"/>
              <a:ea typeface="微软雅黑" panose="020B0503020204020204" pitchFamily="34" charset="-122"/>
              <a:sym typeface="+mn-ea"/>
            </a:endParaRPr>
          </a:p>
        </p:txBody>
      </p:sp>
      <p:cxnSp>
        <p:nvCxnSpPr>
          <p:cNvPr id="30" name="直接连接符 29"/>
          <p:cNvCxnSpPr/>
          <p:nvPr>
            <p:custDataLst>
              <p:tags r:id="rId17"/>
            </p:custDataLst>
          </p:nvPr>
        </p:nvCxnSpPr>
        <p:spPr>
          <a:xfrm>
            <a:off x="4872566" y="3647494"/>
            <a:ext cx="2446866" cy="0"/>
          </a:xfrm>
          <a:prstGeom prst="line">
            <a:avLst/>
          </a:prstGeom>
          <a:ln>
            <a:solidFill>
              <a:schemeClr val="dk1">
                <a:alpha val="34000"/>
              </a:schemeClr>
            </a:solidFill>
          </a:ln>
        </p:spPr>
        <p:style>
          <a:lnRef idx="1">
            <a:schemeClr val="dk1"/>
          </a:lnRef>
          <a:fillRef idx="0">
            <a:schemeClr val="dk1"/>
          </a:fillRef>
          <a:effectRef idx="0">
            <a:schemeClr val="dk1"/>
          </a:effectRef>
          <a:fontRef idx="minor">
            <a:schemeClr val="tx1"/>
          </a:fontRef>
        </p:style>
      </p:cxnSp>
      <p:cxnSp>
        <p:nvCxnSpPr>
          <p:cNvPr id="31" name="直接连接符 30"/>
          <p:cNvCxnSpPr/>
          <p:nvPr>
            <p:custDataLst>
              <p:tags r:id="rId18"/>
            </p:custDataLst>
          </p:nvPr>
        </p:nvCxnSpPr>
        <p:spPr>
          <a:xfrm>
            <a:off x="4873201" y="5320307"/>
            <a:ext cx="2446866" cy="0"/>
          </a:xfrm>
          <a:prstGeom prst="line">
            <a:avLst/>
          </a:prstGeom>
          <a:ln>
            <a:solidFill>
              <a:schemeClr val="dk1">
                <a:alpha val="34000"/>
              </a:schemeClr>
            </a:solidFill>
          </a:ln>
        </p:spPr>
        <p:style>
          <a:lnRef idx="1">
            <a:schemeClr val="dk1"/>
          </a:lnRef>
          <a:fillRef idx="0">
            <a:schemeClr val="dk1"/>
          </a:fillRef>
          <a:effectRef idx="0">
            <a:schemeClr val="dk1"/>
          </a:effectRef>
          <a:fontRef idx="minor">
            <a:schemeClr val="tx1"/>
          </a:fontRef>
        </p:style>
      </p:cxnSp>
      <p:sp>
        <p:nvSpPr>
          <p:cNvPr id="32" name="文本框 31"/>
          <p:cNvSpPr txBox="1"/>
          <p:nvPr>
            <p:custDataLst>
              <p:tags r:id="rId19"/>
            </p:custDataLst>
          </p:nvPr>
        </p:nvSpPr>
        <p:spPr>
          <a:xfrm>
            <a:off x="8456865" y="2708369"/>
            <a:ext cx="2695073"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algn="just">
              <a:lnSpc>
                <a:spcPct val="150000"/>
              </a:lnSpc>
              <a:buClr>
                <a:srgbClr val="127FB8"/>
              </a:buClr>
            </a:pPr>
            <a:r>
              <a:rPr lang="zh-CN" altLang="en-US" sz="1600" dirty="0">
                <a:solidFill>
                  <a:srgbClr val="C00000"/>
                </a:solidFill>
                <a:latin typeface="微软雅黑" panose="020B0503020204020204" pitchFamily="34" charset="-122"/>
                <a:ea typeface="微软雅黑" panose="020B0503020204020204" pitchFamily="34" charset="-122"/>
                <a:sym typeface="+mn-ea"/>
              </a:rPr>
              <a:t>栓塞</a:t>
            </a:r>
            <a:r>
              <a:rPr lang="zh-CN" altLang="en-US" sz="1600" dirty="0">
                <a:solidFill>
                  <a:schemeClr val="tx1"/>
                </a:solidFill>
                <a:latin typeface="微软雅黑" panose="020B0503020204020204" pitchFamily="34" charset="-122"/>
                <a:ea typeface="微软雅黑" panose="020B0503020204020204" pitchFamily="34" charset="-122"/>
                <a:sym typeface="+mn-ea"/>
              </a:rPr>
              <a:t>：不宜手术，导管技术可达部位的动脉瘤，可选球囊，弹簧圈（对于宽颈的需要支架辅助）的介入治疗。</a:t>
            </a:r>
            <a:endParaRPr lang="zh-CN" altLang="en-US" sz="1600" dirty="0">
              <a:solidFill>
                <a:schemeClr val="tx1"/>
              </a:solidFill>
              <a:latin typeface="微软雅黑" panose="020B0503020204020204" pitchFamily="34" charset="-122"/>
              <a:ea typeface="微软雅黑" panose="020B0503020204020204" pitchFamily="34" charset="-122"/>
              <a:sym typeface="+mn-ea"/>
            </a:endParaRPr>
          </a:p>
        </p:txBody>
      </p:sp>
      <p:grpSp>
        <p:nvGrpSpPr>
          <p:cNvPr id="2" name="组合 1"/>
          <p:cNvGrpSpPr/>
          <p:nvPr/>
        </p:nvGrpSpPr>
        <p:grpSpPr>
          <a:xfrm>
            <a:off x="10367561" y="136628"/>
            <a:ext cx="1665417" cy="796330"/>
            <a:chOff x="253694" y="144119"/>
            <a:chExt cx="1811915" cy="866379"/>
          </a:xfrm>
        </p:grpSpPr>
        <p:pic>
          <p:nvPicPr>
            <p:cNvPr id="3" name="图片 2" descr="图片包含 图标&#10;&#10;AI 生成的内容可能不正确。"/>
            <p:cNvPicPr>
              <a:picLocks noChangeAspect="1"/>
            </p:cNvPicPr>
            <p:nvPr/>
          </p:nvPicPr>
          <p:blipFill>
            <a:blip r:embed="rId20"/>
            <a:srcRect l="22249" t="8108" r="21997" b="6750"/>
            <a:stretch>
              <a:fillRect/>
            </a:stretch>
          </p:blipFill>
          <p:spPr>
            <a:xfrm>
              <a:off x="253694" y="151216"/>
              <a:ext cx="856570" cy="852184"/>
            </a:xfrm>
            <a:prstGeom prst="ellipse">
              <a:avLst/>
            </a:prstGeom>
          </p:spPr>
        </p:pic>
        <p:pic>
          <p:nvPicPr>
            <p:cNvPr id="4" name="图片 3"/>
            <p:cNvPicPr>
              <a:picLocks noChangeAspect="1"/>
            </p:cNvPicPr>
            <p:nvPr/>
          </p:nvPicPr>
          <p:blipFill>
            <a:blip r:embed="rId21"/>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一般治疗</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1" name="矩形 10"/>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Google Shape;303;p4"/>
          <p:cNvSpPr/>
          <p:nvPr/>
        </p:nvSpPr>
        <p:spPr>
          <a:xfrm>
            <a:off x="614680" y="1231265"/>
            <a:ext cx="10962640" cy="5210175"/>
          </a:xfrm>
          <a:prstGeom prst="roundRect">
            <a:avLst>
              <a:gd name="adj" fmla="val 2726"/>
            </a:avLst>
          </a:prstGeom>
          <a:solidFill>
            <a:schemeClr val="lt1"/>
          </a:solidFill>
          <a:ln>
            <a:noFill/>
          </a:ln>
          <a:effectLst>
            <a:outerShdw blurRad="266700" sx="102000" sy="102000" algn="ctr" rotWithShape="0">
              <a:srgbClr val="0070C0">
                <a:alpha val="2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panose="020B0604020202020204" pitchFamily="34" charset="0"/>
              <a:buNone/>
            </a:pPr>
            <a:r>
              <a:rPr sz="1800" b="0" i="0" u="none" strike="noStrike" cap="none">
                <a:solidFill>
                  <a:srgbClr val="FFFFFF"/>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rPr>
              <a:t>对于格拉斯哥昏迷（GCS）评分&lt;9分、Hunt-Hess分级Ⅳ级和Ⅴ级、癫痫持续状态、PCO 2&gt;60 mmHg（1 mmHg=0.133 kPa）、呼吸频率&gt;40次/min、急性左心衰伴肺水肿的患者应行气管插管，保持呼吸道通畅。</a:t>
            </a:r>
            <a:endParaRPr sz="1800" b="0" i="0" u="none" strike="noStrike" cap="none">
              <a:solidFill>
                <a:srgbClr val="FFFFFF"/>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grpSp>
        <p:nvGrpSpPr>
          <p:cNvPr id="2" name="组合 1"/>
          <p:cNvGrpSpPr/>
          <p:nvPr/>
        </p:nvGrpSpPr>
        <p:grpSpPr>
          <a:xfrm>
            <a:off x="10367561" y="136628"/>
            <a:ext cx="1665417" cy="796330"/>
            <a:chOff x="253694" y="144119"/>
            <a:chExt cx="1811915" cy="866379"/>
          </a:xfrm>
        </p:grpSpPr>
        <p:pic>
          <p:nvPicPr>
            <p:cNvPr id="3" name="图片 2"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5" name="图片 4"/>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6" name="文本框 5"/>
          <p:cNvSpPr txBox="1"/>
          <p:nvPr/>
        </p:nvSpPr>
        <p:spPr>
          <a:xfrm>
            <a:off x="979805" y="1409065"/>
            <a:ext cx="9387840" cy="3882390"/>
          </a:xfrm>
          <a:prstGeom prst="rect">
            <a:avLst/>
          </a:prstGeom>
          <a:noFill/>
        </p:spPr>
        <p:txBody>
          <a:bodyPr wrap="square" rtlCol="0">
            <a:noAutofit/>
          </a:bodyPr>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对于格拉斯哥昏迷（GCS）评分&lt;9分、Hunt-Hess分级Ⅳ级和Ⅴ级、癫痫持续状态、PCO 2&gt;60 mmHg（1 mmHg=0.133 kPa）、呼吸频率&gt;40次/min、急性左心衰伴肺水肿的患者应行气管插管，保持呼吸道通畅。</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对GCS评分&lt;9分、Hunt-Hess Ⅳ-Ⅴ级、Ⅲ级合并脑积水的患者应进行颅内压监测，颅内压应维持在&lt;20 mmHg。</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监测患者血红蛋白、电解质、血糖及体温，确保这些指标控制在正常范围之内是合理的；对于危重患者建议行心电监护及监测肌钙蛋白、脑利钠肽等指标。</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轻/中度的高血压患者收缩压控制在160 mmHg以下是合理的。</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对于接受保守治疗的UIA，应定期影像学随访，在确诊动脉瘤后每年一次的随访模式成本-效益价值较高。对于生长和破裂风险较高的患者，更频繁的随访是合理的。</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治疗</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1" name="矩形 10"/>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835381" y="5746119"/>
            <a:ext cx="4480560" cy="625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algn="l"/>
            <a:r>
              <a:rPr lang="zh-CN" altLang="en-US" sz="1400" b="1" dirty="0">
                <a:solidFill>
                  <a:schemeClr val="bg1"/>
                </a:solidFill>
              </a:rPr>
              <a:t>您的内容打在这里，或者通过复制您的文本后，在此框中选择粘贴，并选择只保留文字。</a:t>
            </a:r>
            <a:endParaRPr lang="zh-CN" altLang="en-US" sz="1400" dirty="0">
              <a:solidFill>
                <a:schemeClr val="bg1"/>
              </a:solidFill>
            </a:endParaRPr>
          </a:p>
        </p:txBody>
      </p:sp>
      <p:grpSp>
        <p:nvGrpSpPr>
          <p:cNvPr id="2" name="组合 1"/>
          <p:cNvGrpSpPr/>
          <p:nvPr/>
        </p:nvGrpSpPr>
        <p:grpSpPr>
          <a:xfrm>
            <a:off x="10367561" y="136628"/>
            <a:ext cx="1665417" cy="796330"/>
            <a:chOff x="253694" y="144119"/>
            <a:chExt cx="1811915" cy="866379"/>
          </a:xfrm>
        </p:grpSpPr>
        <p:pic>
          <p:nvPicPr>
            <p:cNvPr id="4" name="图片 3"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5" name="图片 4"/>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pic>
        <p:nvPicPr>
          <p:cNvPr id="3" name="图片 2"/>
          <p:cNvPicPr/>
          <p:nvPr/>
        </p:nvPicPr>
        <p:blipFill rotWithShape="1">
          <a:blip r:embed="rId3">
            <a:extLst>
              <a:ext uri="{28A0092B-C50C-407E-A947-70E740481C1C}">
                <a14:useLocalDpi xmlns:a14="http://schemas.microsoft.com/office/drawing/2010/main" val="0"/>
              </a:ext>
            </a:extLst>
          </a:blip>
          <a:srcRect l="22577" t="14771" r="9466" b="8015"/>
          <a:stretch>
            <a:fillRect/>
          </a:stretch>
        </p:blipFill>
        <p:spPr bwMode="auto">
          <a:xfrm>
            <a:off x="498315" y="1179357"/>
            <a:ext cx="4626192" cy="4140549"/>
          </a:xfrm>
          <a:prstGeom prst="rect">
            <a:avLst/>
          </a:prstGeom>
          <a:ln>
            <a:noFill/>
          </a:ln>
        </p:spPr>
      </p:pic>
      <p:sp>
        <p:nvSpPr>
          <p:cNvPr id="6" name="矩形 5"/>
          <p:cNvSpPr/>
          <p:nvPr/>
        </p:nvSpPr>
        <p:spPr>
          <a:xfrm>
            <a:off x="729697" y="5731056"/>
            <a:ext cx="4108817" cy="369332"/>
          </a:xfrm>
          <a:prstGeom prst="rect">
            <a:avLst/>
          </a:prstGeom>
        </p:spPr>
        <p:txBody>
          <a:bodyPr wrap="none">
            <a:spAutoFit/>
          </a:bodyPr>
          <a:p>
            <a:pPr algn="ctr"/>
            <a:r>
              <a:rPr lang="zh-CN" altLang="zh-CN" dirty="0">
                <a:solidFill>
                  <a:schemeClr val="tx1"/>
                </a:solidFill>
                <a:latin typeface="微软雅黑" panose="020B0503020204020204" pitchFamily="34" charset="-122"/>
                <a:ea typeface="微软雅黑" panose="020B0503020204020204" pitchFamily="34" charset="-122"/>
              </a:rPr>
              <a:t>经眶外侧裂入路颅内巨大动脉瘤夹闭术</a:t>
            </a:r>
            <a:endParaRPr lang="zh-CN" altLang="zh-CN" dirty="0">
              <a:solidFill>
                <a:schemeClr val="tx1"/>
              </a:solidFill>
              <a:latin typeface="微软雅黑" panose="020B0503020204020204" pitchFamily="34" charset="-122"/>
              <a:ea typeface="微软雅黑" panose="020B0503020204020204" pitchFamily="34" charset="-122"/>
            </a:endParaRPr>
          </a:p>
        </p:txBody>
      </p:sp>
      <p:pic>
        <p:nvPicPr>
          <p:cNvPr id="9" name="Picture 6"/>
          <p:cNvPicPr>
            <a:picLocks noGrp="1" noChangeAspect="1" noChangeArrowheads="1"/>
          </p:cNvPicPr>
          <p:nvPr/>
        </p:nvPicPr>
        <p:blipFill rotWithShape="1">
          <a:blip r:embed="rId4">
            <a:extLst>
              <a:ext uri="{28A0092B-C50C-407E-A947-70E740481C1C}">
                <a14:useLocalDpi xmlns:a14="http://schemas.microsoft.com/office/drawing/2010/main" val="0"/>
              </a:ext>
            </a:extLst>
          </a:blip>
          <a:srcRect l="27986" t="1768" r="14234"/>
          <a:stretch>
            <a:fillRect/>
          </a:stretch>
        </p:blipFill>
        <p:spPr bwMode="auto">
          <a:xfrm>
            <a:off x="5837797" y="1231260"/>
            <a:ext cx="4039365" cy="4086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1"/>
          <p:cNvSpPr/>
          <p:nvPr/>
        </p:nvSpPr>
        <p:spPr>
          <a:xfrm>
            <a:off x="6610695" y="5731056"/>
            <a:ext cx="2492990" cy="369332"/>
          </a:xfrm>
          <a:prstGeom prst="rect">
            <a:avLst/>
          </a:prstGeom>
        </p:spPr>
        <p:txBody>
          <a:bodyPr wrap="none">
            <a:spAutoFit/>
          </a:bodyPr>
          <a:p>
            <a:pPr algn="ctr"/>
            <a:r>
              <a:rPr lang="zh-CN" altLang="en-US" dirty="0">
                <a:solidFill>
                  <a:schemeClr val="tx1"/>
                </a:solidFill>
                <a:latin typeface="微软雅黑" panose="020B0503020204020204" pitchFamily="34" charset="-122"/>
                <a:ea typeface="微软雅黑" panose="020B0503020204020204" pitchFamily="34" charset="-122"/>
              </a:rPr>
              <a:t>颅内多发</a:t>
            </a:r>
            <a:r>
              <a:rPr lang="zh-CN" altLang="zh-CN" dirty="0">
                <a:solidFill>
                  <a:schemeClr val="tx1"/>
                </a:solidFill>
                <a:latin typeface="微软雅黑" panose="020B0503020204020204" pitchFamily="34" charset="-122"/>
                <a:ea typeface="微软雅黑" panose="020B0503020204020204" pitchFamily="34" charset="-122"/>
              </a:rPr>
              <a:t>动脉瘤夹闭术</a:t>
            </a:r>
            <a:endParaRPr lang="zh-CN" altLang="zh-CN"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治疗</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1" name="矩形 10"/>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835381" y="5746119"/>
            <a:ext cx="4480560" cy="625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algn="l"/>
            <a:r>
              <a:rPr lang="zh-CN" altLang="en-US" sz="1400" b="1" dirty="0">
                <a:solidFill>
                  <a:schemeClr val="bg1"/>
                </a:solidFill>
              </a:rPr>
              <a:t>您的内容打在这里，或者通过复制您的文本后，在此框中选择粘贴，并选择只保留文字。</a:t>
            </a:r>
            <a:endParaRPr lang="zh-CN" altLang="en-US" sz="1400" dirty="0">
              <a:solidFill>
                <a:schemeClr val="bg1"/>
              </a:solidFill>
            </a:endParaRPr>
          </a:p>
        </p:txBody>
      </p:sp>
      <p:grpSp>
        <p:nvGrpSpPr>
          <p:cNvPr id="2" name="组合 1"/>
          <p:cNvGrpSpPr/>
          <p:nvPr/>
        </p:nvGrpSpPr>
        <p:grpSpPr>
          <a:xfrm>
            <a:off x="10367561" y="136628"/>
            <a:ext cx="1665417" cy="796330"/>
            <a:chOff x="253694" y="144119"/>
            <a:chExt cx="1811915" cy="866379"/>
          </a:xfrm>
        </p:grpSpPr>
        <p:pic>
          <p:nvPicPr>
            <p:cNvPr id="4" name="图片 3"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5" name="图片 4"/>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pic>
        <p:nvPicPr>
          <p:cNvPr id="7" name="图片 6"/>
          <p:cNvPicPr/>
          <p:nvPr/>
        </p:nvPicPr>
        <p:blipFill>
          <a:blip r:embed="rId3"/>
          <a:stretch>
            <a:fillRect/>
          </a:stretch>
        </p:blipFill>
        <p:spPr>
          <a:xfrm>
            <a:off x="2116084" y="1410328"/>
            <a:ext cx="7469203" cy="4109616"/>
          </a:xfrm>
          <a:prstGeom prst="rect">
            <a:avLst/>
          </a:prstGeom>
        </p:spPr>
      </p:pic>
      <p:sp>
        <p:nvSpPr>
          <p:cNvPr id="8" name="矩形 7"/>
          <p:cNvSpPr/>
          <p:nvPr/>
        </p:nvSpPr>
        <p:spPr>
          <a:xfrm>
            <a:off x="4373364" y="5731056"/>
            <a:ext cx="2954655" cy="369332"/>
          </a:xfrm>
          <a:prstGeom prst="rect">
            <a:avLst/>
          </a:prstGeom>
        </p:spPr>
        <p:txBody>
          <a:bodyPr wrap="none">
            <a:spAutoFit/>
          </a:bodyPr>
          <a:p>
            <a:pPr algn="ctr"/>
            <a:r>
              <a:rPr lang="zh-CN" altLang="en-US" dirty="0">
                <a:solidFill>
                  <a:schemeClr val="tx1"/>
                </a:solidFill>
                <a:latin typeface="微软雅黑" panose="020B0503020204020204" pitchFamily="34" charset="-122"/>
                <a:ea typeface="微软雅黑" panose="020B0503020204020204" pitchFamily="34" charset="-122"/>
              </a:rPr>
              <a:t>颅内巨大动脉瘤介入栓塞术</a:t>
            </a:r>
            <a:endParaRPr lang="zh-CN" altLang="en-US"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显微手术治疗</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1" name="矩形 10"/>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Google Shape;454;p9"/>
          <p:cNvSpPr/>
          <p:nvPr>
            <p:custDataLst>
              <p:tags r:id="rId1"/>
            </p:custDataLst>
          </p:nvPr>
        </p:nvSpPr>
        <p:spPr>
          <a:xfrm>
            <a:off x="498475" y="2175510"/>
            <a:ext cx="10959465" cy="3859530"/>
          </a:xfrm>
          <a:prstGeom prst="roundRect">
            <a:avLst>
              <a:gd name="adj" fmla="val 4432"/>
            </a:avLst>
          </a:prstGeom>
          <a:solidFill>
            <a:schemeClr val="lt1"/>
          </a:solidFill>
          <a:ln>
            <a:noFill/>
          </a:ln>
          <a:effectLst>
            <a:outerShdw blurRad="63500" sx="102000" sy="102000" algn="ctr" rotWithShape="0">
              <a:srgbClr val="0070C0">
                <a:alpha val="20000"/>
              </a:srgbClr>
            </a:outerShdw>
          </a:effectLst>
        </p:spPr>
        <p:txBody>
          <a:bodyPr spcFirstLastPara="1" wrap="square" lIns="91425" tIns="45700" rIns="91425" bIns="45700" anchor="ctr" anchorCtr="0">
            <a:noAutofit/>
          </a:bodyPr>
          <a:lstStyle/>
          <a:p>
            <a:pPr marL="46990" marR="0" lvl="1" algn="l" rtl="0">
              <a:lnSpc>
                <a:spcPct val="150000"/>
              </a:lnSpc>
              <a:spcBef>
                <a:spcPts val="0"/>
              </a:spcBef>
              <a:spcAft>
                <a:spcPts val="0"/>
              </a:spcAft>
              <a:buClr>
                <a:srgbClr val="0070C0"/>
              </a:buClr>
              <a:buSzPts val="1400"/>
            </a:pPr>
            <a:endParaRPr lang="zh-CN" sz="1400" b="0" i="0" u="none" strike="noStrike" cap="none"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
        <p:nvSpPr>
          <p:cNvPr id="31" name="Google Shape;455;p9"/>
          <p:cNvSpPr/>
          <p:nvPr>
            <p:custDataLst>
              <p:tags r:id="rId2"/>
            </p:custDataLst>
          </p:nvPr>
        </p:nvSpPr>
        <p:spPr>
          <a:xfrm>
            <a:off x="494030" y="1390650"/>
            <a:ext cx="10963910" cy="1156970"/>
          </a:xfrm>
          <a:prstGeom prst="snipRoundRect">
            <a:avLst>
              <a:gd name="adj1" fmla="val 16667"/>
              <a:gd name="adj2" fmla="val 16667"/>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panose="020B0604020202020204" pitchFamily="34" charset="0"/>
              <a:buNone/>
            </a:pPr>
            <a:endParaRPr sz="1800" b="0" i="0" u="none" strike="noStrike" cap="none"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
        <p:nvSpPr>
          <p:cNvPr id="39" name="文本框 38"/>
          <p:cNvSpPr txBox="1"/>
          <p:nvPr/>
        </p:nvSpPr>
        <p:spPr>
          <a:xfrm>
            <a:off x="835381" y="5746119"/>
            <a:ext cx="4480560" cy="625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algn="l"/>
            <a:r>
              <a:rPr lang="zh-CN" altLang="en-US" sz="1400" b="1" dirty="0">
                <a:solidFill>
                  <a:schemeClr val="bg1"/>
                </a:solidFill>
              </a:rPr>
              <a:t>您的内容打在这里，或者通过复制您的文本后，在此框中选择粘贴，并选择只保留文字。</a:t>
            </a:r>
            <a:endParaRPr lang="zh-CN" altLang="en-US" sz="1400" dirty="0">
              <a:solidFill>
                <a:schemeClr val="bg1"/>
              </a:solidFill>
            </a:endParaRPr>
          </a:p>
        </p:txBody>
      </p:sp>
      <p:grpSp>
        <p:nvGrpSpPr>
          <p:cNvPr id="2" name="组合 1"/>
          <p:cNvGrpSpPr/>
          <p:nvPr/>
        </p:nvGrpSpPr>
        <p:grpSpPr>
          <a:xfrm>
            <a:off x="10367561" y="136628"/>
            <a:ext cx="1665417" cy="796330"/>
            <a:chOff x="253694" y="144119"/>
            <a:chExt cx="1811915" cy="866379"/>
          </a:xfrm>
        </p:grpSpPr>
        <p:pic>
          <p:nvPicPr>
            <p:cNvPr id="4" name="图片 3" descr="图片包含 图标&#10;&#10;AI 生成的内容可能不正确。"/>
            <p:cNvPicPr>
              <a:picLocks noChangeAspect="1"/>
            </p:cNvPicPr>
            <p:nvPr/>
          </p:nvPicPr>
          <p:blipFill>
            <a:blip r:embed="rId3"/>
            <a:srcRect l="22249" t="8108" r="21997" b="6750"/>
            <a:stretch>
              <a:fillRect/>
            </a:stretch>
          </p:blipFill>
          <p:spPr>
            <a:xfrm>
              <a:off x="253694" y="151216"/>
              <a:ext cx="856570" cy="852184"/>
            </a:xfrm>
            <a:prstGeom prst="ellipse">
              <a:avLst/>
            </a:prstGeom>
          </p:spPr>
        </p:pic>
        <p:pic>
          <p:nvPicPr>
            <p:cNvPr id="5" name="图片 4"/>
            <p:cNvPicPr>
              <a:picLocks noChangeAspect="1"/>
            </p:cNvPicPr>
            <p:nvPr/>
          </p:nvPicPr>
          <p:blipFill>
            <a:blip r:embed="rId4"/>
            <a:srcRect l="27322" t="19102" r="28482" b="14312"/>
            <a:stretch>
              <a:fillRect/>
            </a:stretch>
          </p:blipFill>
          <p:spPr>
            <a:xfrm>
              <a:off x="1202599" y="144119"/>
              <a:ext cx="863010" cy="866379"/>
            </a:xfrm>
            <a:prstGeom prst="ellipse">
              <a:avLst/>
            </a:prstGeom>
          </p:spPr>
        </p:pic>
      </p:grpSp>
      <p:sp>
        <p:nvSpPr>
          <p:cNvPr id="7" name="文本框 6"/>
          <p:cNvSpPr txBox="1"/>
          <p:nvPr/>
        </p:nvSpPr>
        <p:spPr>
          <a:xfrm>
            <a:off x="520700" y="2547620"/>
            <a:ext cx="10634980" cy="2999740"/>
          </a:xfrm>
          <a:prstGeom prst="rect">
            <a:avLst/>
          </a:prstGeom>
          <a:noFill/>
        </p:spPr>
        <p:txBody>
          <a:bodyPr wrap="square" rtlCol="0">
            <a:spAutoFit/>
          </a:bodyPr>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aSAH患者应在出现症状后尽早进行手术闭塞破裂的动脉瘤，最好在发病24 h进行，以改善预后。</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对于病情低分级（Hunt-Hess分级Ⅰ~Ⅲ级或WFNS分级Ⅰ~Ⅲ级）前循环破裂动脉瘤（RIA）的患者，行外科夹闭与介入栓塞治疗均有益于患者，具体治疗方式的选择需综合考虑。</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对于Hunt-Hess分级Ⅳ~Ⅴ级或WFNS分级Ⅳ~Ⅴ级的患者，经重症监护治疗后，如果病情分级好转，建议尽快进行外科干预。</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外科手术容易暴露的动脉瘤，如大脑中动脉动脉瘤、小脑后下动脉远端动脉瘤，选择开颅夹闭手术是合理的。</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文本框 7"/>
          <p:cNvSpPr txBox="1"/>
          <p:nvPr/>
        </p:nvSpPr>
        <p:spPr>
          <a:xfrm>
            <a:off x="835660" y="1653540"/>
            <a:ext cx="4064000" cy="521970"/>
          </a:xfrm>
          <a:prstGeom prst="rect">
            <a:avLst/>
          </a:prstGeom>
          <a:noFill/>
        </p:spPr>
        <p:txBody>
          <a:bodyPr wrap="square" rtlCol="0">
            <a:spAutoFit/>
          </a:bodyPr>
          <a:p>
            <a:r>
              <a:rPr lang="zh-CN" altLang="en-US" sz="2800" b="1">
                <a:solidFill>
                  <a:schemeClr val="bg1"/>
                </a:solidFill>
                <a:latin typeface="微软雅黑" panose="020B0503020204020204" pitchFamily="34" charset="-122"/>
                <a:ea typeface="微软雅黑" panose="020B0503020204020204" pitchFamily="34" charset="-122"/>
              </a:rPr>
              <a:t>指南共识</a:t>
            </a:r>
            <a:endParaRPr lang="zh-CN" altLang="en-US" sz="28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介入治疗</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1" name="矩形 10"/>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Google Shape;454;p9"/>
          <p:cNvSpPr/>
          <p:nvPr>
            <p:custDataLst>
              <p:tags r:id="rId1"/>
            </p:custDataLst>
          </p:nvPr>
        </p:nvSpPr>
        <p:spPr>
          <a:xfrm>
            <a:off x="498475" y="2175510"/>
            <a:ext cx="10959465" cy="3859530"/>
          </a:xfrm>
          <a:prstGeom prst="roundRect">
            <a:avLst>
              <a:gd name="adj" fmla="val 4432"/>
            </a:avLst>
          </a:prstGeom>
          <a:solidFill>
            <a:schemeClr val="lt1"/>
          </a:solidFill>
          <a:ln>
            <a:noFill/>
          </a:ln>
          <a:effectLst>
            <a:outerShdw blurRad="63500" sx="102000" sy="102000" algn="ctr" rotWithShape="0">
              <a:srgbClr val="0070C0">
                <a:alpha val="20000"/>
              </a:srgbClr>
            </a:outerShdw>
          </a:effectLst>
        </p:spPr>
        <p:txBody>
          <a:bodyPr spcFirstLastPara="1" wrap="square" lIns="91425" tIns="45700" rIns="91425" bIns="45700" anchor="ctr" anchorCtr="0">
            <a:noAutofit/>
          </a:bodyPr>
          <a:lstStyle/>
          <a:p>
            <a:pPr marL="46990" marR="0" lvl="1" algn="l" rtl="0">
              <a:lnSpc>
                <a:spcPct val="150000"/>
              </a:lnSpc>
              <a:spcBef>
                <a:spcPts val="0"/>
              </a:spcBef>
              <a:spcAft>
                <a:spcPts val="0"/>
              </a:spcAft>
              <a:buClr>
                <a:srgbClr val="0070C0"/>
              </a:buClr>
              <a:buSzPts val="1400"/>
            </a:pPr>
            <a:endParaRPr lang="zh-CN" sz="1400" b="0" i="0" u="none" strike="noStrike" cap="none"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
        <p:nvSpPr>
          <p:cNvPr id="31" name="Google Shape;455;p9"/>
          <p:cNvSpPr/>
          <p:nvPr>
            <p:custDataLst>
              <p:tags r:id="rId2"/>
            </p:custDataLst>
          </p:nvPr>
        </p:nvSpPr>
        <p:spPr>
          <a:xfrm>
            <a:off x="494030" y="1390650"/>
            <a:ext cx="10963910" cy="1156970"/>
          </a:xfrm>
          <a:prstGeom prst="snipRoundRect">
            <a:avLst>
              <a:gd name="adj1" fmla="val 16667"/>
              <a:gd name="adj2" fmla="val 16667"/>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panose="020B0604020202020204" pitchFamily="34" charset="0"/>
              <a:buNone/>
            </a:pPr>
            <a:endParaRPr sz="1800" b="0" i="0" u="none" strike="noStrike" cap="none"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
        <p:nvSpPr>
          <p:cNvPr id="39" name="文本框 38"/>
          <p:cNvSpPr txBox="1"/>
          <p:nvPr/>
        </p:nvSpPr>
        <p:spPr>
          <a:xfrm>
            <a:off x="835381" y="5746119"/>
            <a:ext cx="4480560" cy="625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algn="l"/>
            <a:r>
              <a:rPr lang="zh-CN" altLang="en-US" sz="1400" b="1" dirty="0">
                <a:solidFill>
                  <a:schemeClr val="bg1"/>
                </a:solidFill>
              </a:rPr>
              <a:t>您的内容打在这里，或者通过复制您的文本后，在此框中选择粘贴，并选择只保留文字。</a:t>
            </a:r>
            <a:endParaRPr lang="zh-CN" altLang="en-US" sz="1400" dirty="0">
              <a:solidFill>
                <a:schemeClr val="bg1"/>
              </a:solidFill>
            </a:endParaRPr>
          </a:p>
        </p:txBody>
      </p:sp>
      <p:grpSp>
        <p:nvGrpSpPr>
          <p:cNvPr id="2" name="组合 1"/>
          <p:cNvGrpSpPr/>
          <p:nvPr/>
        </p:nvGrpSpPr>
        <p:grpSpPr>
          <a:xfrm>
            <a:off x="10367561" y="136628"/>
            <a:ext cx="1665417" cy="796330"/>
            <a:chOff x="253694" y="144119"/>
            <a:chExt cx="1811915" cy="866379"/>
          </a:xfrm>
        </p:grpSpPr>
        <p:pic>
          <p:nvPicPr>
            <p:cNvPr id="4" name="图片 3" descr="图片包含 图标&#10;&#10;AI 生成的内容可能不正确。"/>
            <p:cNvPicPr>
              <a:picLocks noChangeAspect="1"/>
            </p:cNvPicPr>
            <p:nvPr/>
          </p:nvPicPr>
          <p:blipFill>
            <a:blip r:embed="rId3"/>
            <a:srcRect l="22249" t="8108" r="21997" b="6750"/>
            <a:stretch>
              <a:fillRect/>
            </a:stretch>
          </p:blipFill>
          <p:spPr>
            <a:xfrm>
              <a:off x="253694" y="151216"/>
              <a:ext cx="856570" cy="852184"/>
            </a:xfrm>
            <a:prstGeom prst="ellipse">
              <a:avLst/>
            </a:prstGeom>
          </p:spPr>
        </p:pic>
        <p:pic>
          <p:nvPicPr>
            <p:cNvPr id="5" name="图片 4"/>
            <p:cNvPicPr>
              <a:picLocks noChangeAspect="1"/>
            </p:cNvPicPr>
            <p:nvPr/>
          </p:nvPicPr>
          <p:blipFill>
            <a:blip r:embed="rId4"/>
            <a:srcRect l="27322" t="19102" r="28482" b="14312"/>
            <a:stretch>
              <a:fillRect/>
            </a:stretch>
          </p:blipFill>
          <p:spPr>
            <a:xfrm>
              <a:off x="1202599" y="144119"/>
              <a:ext cx="863010" cy="866379"/>
            </a:xfrm>
            <a:prstGeom prst="ellipse">
              <a:avLst/>
            </a:prstGeom>
          </p:spPr>
        </p:pic>
      </p:grpSp>
      <p:sp>
        <p:nvSpPr>
          <p:cNvPr id="7" name="文本框 6"/>
          <p:cNvSpPr txBox="1"/>
          <p:nvPr/>
        </p:nvSpPr>
        <p:spPr>
          <a:xfrm>
            <a:off x="520700" y="2547620"/>
            <a:ext cx="10634980" cy="2584450"/>
          </a:xfrm>
          <a:prstGeom prst="rect">
            <a:avLst/>
          </a:prstGeom>
          <a:noFill/>
        </p:spPr>
        <p:txBody>
          <a:bodyPr wrap="square" rtlCol="0">
            <a:spAutoFit/>
          </a:bodyPr>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对于因宽颈动脉瘤破裂而无法进行手术夹闭或单纯弹簧圈栓塞的aSAH患者，支架辅助栓塞或血流导向装置治疗可以降低再出血的风险。</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对于血泡样动脉瘤破裂引起的aSAH患者，相较于弹簧圈栓塞或动脉瘤夹闭术，使用血流导向装置可能是一个有效的治疗方案。</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对于囊状动脉瘤破裂引起的aSAH患者，可进行单纯弹簧圈栓塞或开颅夹闭，不建议支架或血流导向装置。</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文本框 7"/>
          <p:cNvSpPr txBox="1"/>
          <p:nvPr/>
        </p:nvSpPr>
        <p:spPr>
          <a:xfrm>
            <a:off x="835660" y="1653540"/>
            <a:ext cx="4064000" cy="521970"/>
          </a:xfrm>
          <a:prstGeom prst="rect">
            <a:avLst/>
          </a:prstGeom>
          <a:noFill/>
        </p:spPr>
        <p:txBody>
          <a:bodyPr wrap="square" rtlCol="0">
            <a:spAutoFit/>
          </a:bodyPr>
          <a:p>
            <a:r>
              <a:rPr lang="zh-CN" altLang="en-US" sz="2800" b="1">
                <a:solidFill>
                  <a:schemeClr val="bg1"/>
                </a:solidFill>
                <a:latin typeface="微软雅黑" panose="020B0503020204020204" pitchFamily="34" charset="-122"/>
                <a:ea typeface="微软雅黑" panose="020B0503020204020204" pitchFamily="34" charset="-122"/>
              </a:rPr>
              <a:t>指南共识</a:t>
            </a:r>
            <a:endParaRPr lang="zh-CN" altLang="en-US" sz="28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50337"/>
            <a:ext cx="12192000" cy="33573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TextBox 105"/>
          <p:cNvSpPr txBox="1">
            <a:spLocks noChangeArrowheads="1"/>
          </p:cNvSpPr>
          <p:nvPr/>
        </p:nvSpPr>
        <p:spPr bwMode="auto">
          <a:xfrm>
            <a:off x="5361919" y="2967335"/>
            <a:ext cx="4098626"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dist" defTabSz="913765" rtl="0" eaLnBrk="1" fontAlgn="base" latinLnBrk="0" hangingPunct="1">
              <a:lnSpc>
                <a:spcPct val="100000"/>
              </a:lnSpc>
              <a:spcBef>
                <a:spcPct val="0"/>
              </a:spcBef>
              <a:spcAft>
                <a:spcPct val="0"/>
              </a:spcAft>
              <a:buClrTx/>
              <a:buSzTx/>
              <a:buFontTx/>
              <a:buNone/>
              <a:defRPr/>
            </a:pPr>
            <a:r>
              <a:rPr kumimoji="0" lang="zh-CN" altLang="en-US" sz="5400" b="1" u="none" strike="noStrike" kern="1200" cap="none" spc="30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术后</a:t>
            </a:r>
            <a:r>
              <a:rPr kumimoji="0" lang="zh-CN" altLang="en-US" sz="5400" b="1" u="none" strike="noStrike" kern="1200" cap="none" spc="30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管理</a:t>
            </a:r>
            <a:endParaRPr kumimoji="0" lang="zh-CN" altLang="en-US" sz="5400" b="1" u="none" strike="noStrike" kern="1200" cap="none" spc="30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5" name="TextBox 105"/>
          <p:cNvSpPr txBox="1">
            <a:spLocks noChangeArrowheads="1"/>
          </p:cNvSpPr>
          <p:nvPr/>
        </p:nvSpPr>
        <p:spPr bwMode="auto">
          <a:xfrm>
            <a:off x="2731456" y="2875002"/>
            <a:ext cx="22100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3765" rtl="0" eaLnBrk="1" fontAlgn="base" latinLnBrk="0" hangingPunct="1">
              <a:lnSpc>
                <a:spcPct val="100000"/>
              </a:lnSpc>
              <a:spcBef>
                <a:spcPct val="0"/>
              </a:spcBef>
              <a:spcAft>
                <a:spcPct val="0"/>
              </a:spcAft>
              <a:buClrTx/>
              <a:buSzTx/>
              <a:buFontTx/>
              <a:buNone/>
              <a:defRPr/>
            </a:pPr>
            <a:r>
              <a:rPr lang="en-US" altLang="zh-CN" sz="6600" b="1" dirty="0">
                <a:solidFill>
                  <a:schemeClr val="bg1"/>
                </a:solidFill>
                <a:latin typeface="微软雅黑" panose="020B0503020204020204" pitchFamily="34" charset="-122"/>
                <a:ea typeface="微软雅黑" panose="020B0503020204020204" pitchFamily="34" charset="-122"/>
              </a:rPr>
              <a:t>05</a:t>
            </a:r>
            <a:endParaRPr kumimoji="0" lang="zh-CN" altLang="en-US" sz="6600" b="1" u="none" strike="noStrike" kern="1200" cap="none"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6" name="椭圆 12"/>
          <p:cNvSpPr>
            <a:spLocks noChangeArrowheads="1"/>
          </p:cNvSpPr>
          <p:nvPr/>
        </p:nvSpPr>
        <p:spPr bwMode="auto">
          <a:xfrm>
            <a:off x="3029847" y="2616544"/>
            <a:ext cx="1613266" cy="1624913"/>
          </a:xfrm>
          <a:prstGeom prst="ellipse">
            <a:avLst/>
          </a:prstGeom>
          <a:noFill/>
          <a:ln w="57150" cap="flat" cmpd="sng">
            <a:solidFill>
              <a:schemeClr val="bg1"/>
            </a:solidFill>
            <a:round/>
          </a:ln>
          <a:effec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grpSp>
        <p:nvGrpSpPr>
          <p:cNvPr id="2" name="组合 1"/>
          <p:cNvGrpSpPr/>
          <p:nvPr/>
        </p:nvGrpSpPr>
        <p:grpSpPr>
          <a:xfrm>
            <a:off x="10367561" y="136628"/>
            <a:ext cx="1665417" cy="796330"/>
            <a:chOff x="253694" y="144119"/>
            <a:chExt cx="1811915" cy="866379"/>
          </a:xfrm>
        </p:grpSpPr>
        <p:pic>
          <p:nvPicPr>
            <p:cNvPr id="8" name="图片 7"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9" name="图片 8"/>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术后</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管理</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 name="矩形 4"/>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5"/>
          <p:cNvSpPr/>
          <p:nvPr/>
        </p:nvSpPr>
        <p:spPr>
          <a:xfrm>
            <a:off x="269240" y="1141730"/>
            <a:ext cx="10098405" cy="643890"/>
          </a:xfrm>
          <a:prstGeom prst="roundRect">
            <a:avLst>
              <a:gd name="adj" fmla="val 50000"/>
            </a:avLst>
          </a:prstGeom>
          <a:gradFill flip="none" rotWithShape="1">
            <a:gsLst>
              <a:gs pos="0">
                <a:schemeClr val="accent1">
                  <a:alpha val="0"/>
                </a:schemeClr>
              </a:gs>
              <a:gs pos="74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kumimoji="1" lang="zh-CN" altLang="en-US" sz="2400" b="1">
                <a:solidFill>
                  <a:schemeClr val="bg2"/>
                </a:solidFill>
                <a:latin typeface="微软雅黑" panose="020B0503020204020204" pitchFamily="34" charset="-122"/>
                <a:ea typeface="微软雅黑" panose="020B0503020204020204" pitchFamily="34" charset="-122"/>
              </a:rPr>
              <a:t>血压控制：平衡脑灌注与再出血风险</a:t>
            </a:r>
            <a:endParaRPr kumimoji="1" lang="zh-CN" altLang="en-US" sz="2400" b="1">
              <a:solidFill>
                <a:schemeClr val="bg2"/>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10367561" y="136628"/>
            <a:ext cx="1665417" cy="796330"/>
            <a:chOff x="253694" y="144119"/>
            <a:chExt cx="1811915" cy="866379"/>
          </a:xfrm>
        </p:grpSpPr>
        <p:pic>
          <p:nvPicPr>
            <p:cNvPr id="3" name="图片 2"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7" name="图片 6"/>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6" name="文本框 5"/>
          <p:cNvSpPr txBox="1"/>
          <p:nvPr/>
        </p:nvSpPr>
        <p:spPr>
          <a:xfrm>
            <a:off x="410210" y="1790700"/>
            <a:ext cx="11097895" cy="1198880"/>
          </a:xfrm>
          <a:prstGeom prst="rect">
            <a:avLst/>
          </a:prstGeom>
          <a:noFill/>
        </p:spPr>
        <p:txBody>
          <a:bodyPr wrap="square" rtlCol="0">
            <a:spAutoFit/>
          </a:bodyPr>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颅内动脉瘤术后，推荐使用连续动脉血压监测或无创静脉血压监测患者收缩压。（2a级推荐，B-NR级证据，OP）</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颅内破裂动脉瘤术后应避免低血压（2a级推荐，B-NR级证据，OP）</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对合并高血压病的患者进行降压处理是合理的，但对发生CVS或迟发性脑梗死的患者，则不考虑降压治疗。</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圆角矩形 5"/>
          <p:cNvSpPr/>
          <p:nvPr/>
        </p:nvSpPr>
        <p:spPr>
          <a:xfrm>
            <a:off x="231775" y="2989580"/>
            <a:ext cx="10135870" cy="643890"/>
          </a:xfrm>
          <a:prstGeom prst="roundRect">
            <a:avLst>
              <a:gd name="adj" fmla="val 50000"/>
            </a:avLst>
          </a:prstGeom>
          <a:gradFill flip="none" rotWithShape="1">
            <a:gsLst>
              <a:gs pos="0">
                <a:schemeClr val="accent1">
                  <a:alpha val="0"/>
                </a:schemeClr>
              </a:gs>
              <a:gs pos="74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kumimoji="1" lang="zh-CN" altLang="en-US" sz="2400" b="1">
                <a:solidFill>
                  <a:schemeClr val="bg2"/>
                </a:solidFill>
                <a:latin typeface="微软雅黑" panose="020B0503020204020204" pitchFamily="34" charset="-122"/>
                <a:ea typeface="微软雅黑" panose="020B0503020204020204" pitchFamily="34" charset="-122"/>
              </a:rPr>
              <a:t>脑血管痉挛（</a:t>
            </a:r>
            <a:r>
              <a:rPr kumimoji="1" lang="en-US" altLang="zh-CN" sz="2400" b="1">
                <a:solidFill>
                  <a:schemeClr val="bg2"/>
                </a:solidFill>
                <a:latin typeface="微软雅黑" panose="020B0503020204020204" pitchFamily="34" charset="-122"/>
                <a:ea typeface="微软雅黑" panose="020B0503020204020204" pitchFamily="34" charset="-122"/>
              </a:rPr>
              <a:t>CVS</a:t>
            </a:r>
            <a:r>
              <a:rPr kumimoji="1" lang="zh-CN" altLang="en-US" sz="2400" b="1">
                <a:solidFill>
                  <a:schemeClr val="bg2"/>
                </a:solidFill>
                <a:latin typeface="微软雅黑" panose="020B0503020204020204" pitchFamily="34" charset="-122"/>
                <a:ea typeface="微软雅黑" panose="020B0503020204020204" pitchFamily="34" charset="-122"/>
              </a:rPr>
              <a:t>）及迟发性脑缺血（</a:t>
            </a:r>
            <a:r>
              <a:rPr kumimoji="1" lang="en-US" altLang="zh-CN" sz="2400" b="1">
                <a:solidFill>
                  <a:schemeClr val="bg2"/>
                </a:solidFill>
                <a:latin typeface="微软雅黑" panose="020B0503020204020204" pitchFamily="34" charset="-122"/>
                <a:ea typeface="微软雅黑" panose="020B0503020204020204" pitchFamily="34" charset="-122"/>
              </a:rPr>
              <a:t>DCI</a:t>
            </a:r>
            <a:r>
              <a:rPr kumimoji="1" lang="zh-CN" altLang="en-US" sz="2400" b="1">
                <a:solidFill>
                  <a:schemeClr val="bg2"/>
                </a:solidFill>
                <a:latin typeface="微软雅黑" panose="020B0503020204020204" pitchFamily="34" charset="-122"/>
                <a:ea typeface="微软雅黑" panose="020B0503020204020204" pitchFamily="34" charset="-122"/>
              </a:rPr>
              <a:t>）防治</a:t>
            </a:r>
            <a:endParaRPr kumimoji="1" lang="zh-CN" altLang="en-US" sz="2400" b="1">
              <a:solidFill>
                <a:schemeClr val="bg2"/>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410210" y="3675380"/>
            <a:ext cx="11236325" cy="2264410"/>
          </a:xfrm>
          <a:prstGeom prst="rect">
            <a:avLst/>
          </a:prstGeom>
          <a:noFill/>
        </p:spPr>
        <p:txBody>
          <a:bodyPr wrap="square" rtlCol="0">
            <a:noAutofit/>
          </a:bodyPr>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对于可疑血管痉挛或神经系统检查受限的aSAH患者，CTA或CTP能够用于检测血管痉挛及预测DCI的发生</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对于aSAH患者，早期使用尼莫地平有助于预防DCI及改善功能预后。</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对于aSAH患者，维持正常血容量有助于预防DCI和改善功能预后。</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对于出现症状性血管痉挛的aSAH患者，适当提升收缩压（诱导性高血压）可有效延缓缺血性脑损伤的发展并降低其严重程度。</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对于出现严重血管痉挛的aSAH患者，使用血管扩张剂有助于逆转脑血管痉挛，延缓DCI的进展并降低其严重程度。</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对于出现严重血管痉挛的aSAH患者，脑血管成形术有助于逆转CVS，延缓DCI的进展并降低其严重程度。</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术后</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管理</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 name="矩形 4"/>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5"/>
          <p:cNvSpPr/>
          <p:nvPr/>
        </p:nvSpPr>
        <p:spPr>
          <a:xfrm>
            <a:off x="269240" y="1141730"/>
            <a:ext cx="10098405" cy="643890"/>
          </a:xfrm>
          <a:prstGeom prst="roundRect">
            <a:avLst>
              <a:gd name="adj" fmla="val 50000"/>
            </a:avLst>
          </a:prstGeom>
          <a:gradFill flip="none" rotWithShape="1">
            <a:gsLst>
              <a:gs pos="0">
                <a:schemeClr val="accent1">
                  <a:alpha val="0"/>
                </a:schemeClr>
              </a:gs>
              <a:gs pos="74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kumimoji="1" lang="zh-CN" altLang="en-US" sz="2400" b="1">
                <a:solidFill>
                  <a:schemeClr val="bg2"/>
                </a:solidFill>
                <a:latin typeface="微软雅黑" panose="020B0503020204020204" pitchFamily="34" charset="-122"/>
                <a:ea typeface="微软雅黑" panose="020B0503020204020204" pitchFamily="34" charset="-122"/>
              </a:rPr>
              <a:t>癫痫的</a:t>
            </a:r>
            <a:r>
              <a:rPr kumimoji="1" lang="zh-CN" altLang="en-US" sz="2400" b="1">
                <a:solidFill>
                  <a:schemeClr val="bg2"/>
                </a:solidFill>
                <a:latin typeface="微软雅黑" panose="020B0503020204020204" pitchFamily="34" charset="-122"/>
                <a:ea typeface="微软雅黑" panose="020B0503020204020204" pitchFamily="34" charset="-122"/>
              </a:rPr>
              <a:t>管理</a:t>
            </a:r>
            <a:endParaRPr kumimoji="1" lang="zh-CN" altLang="en-US" sz="2400" b="1">
              <a:solidFill>
                <a:schemeClr val="bg2"/>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10367561" y="136628"/>
            <a:ext cx="1665417" cy="796330"/>
            <a:chOff x="253694" y="144119"/>
            <a:chExt cx="1811915" cy="866379"/>
          </a:xfrm>
        </p:grpSpPr>
        <p:pic>
          <p:nvPicPr>
            <p:cNvPr id="3" name="图片 2"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7" name="图片 6"/>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6" name="文本框 5"/>
          <p:cNvSpPr txBox="1"/>
          <p:nvPr/>
        </p:nvSpPr>
        <p:spPr>
          <a:xfrm>
            <a:off x="410210" y="1790700"/>
            <a:ext cx="11097895" cy="1568450"/>
          </a:xfrm>
          <a:prstGeom prst="rect">
            <a:avLst/>
          </a:prstGeom>
          <a:noFill/>
        </p:spPr>
        <p:txBody>
          <a:bodyPr wrap="square" rtlCol="0">
            <a:spAutoFit/>
          </a:bodyPr>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对于合并癫痫发作危险因素的aSAH患者（例如大脑中动脉动脉瘤破裂、高级别aSAH、脑出血、脑积水以及脑皮质梗死），预防性使用抗癫痫药物有助于预防癫痫发作。</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对于伴有神经系统检测结果波动明显的/抑郁状态/大脑中动脉动脉瘤破裂/高级别aSAH/脑积水/脑皮质梗死的aSAH患者，持续脑电图监测用于检测癫痫发作是合理的。</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圆角矩形 5"/>
          <p:cNvSpPr/>
          <p:nvPr/>
        </p:nvSpPr>
        <p:spPr>
          <a:xfrm>
            <a:off x="210185" y="3429000"/>
            <a:ext cx="10135870" cy="643890"/>
          </a:xfrm>
          <a:prstGeom prst="roundRect">
            <a:avLst>
              <a:gd name="adj" fmla="val 50000"/>
            </a:avLst>
          </a:prstGeom>
          <a:gradFill flip="none" rotWithShape="1">
            <a:gsLst>
              <a:gs pos="0">
                <a:schemeClr val="accent1">
                  <a:alpha val="0"/>
                </a:schemeClr>
              </a:gs>
              <a:gs pos="74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kumimoji="1" sz="2400" b="1">
                <a:solidFill>
                  <a:schemeClr val="bg2"/>
                </a:solidFill>
                <a:latin typeface="微软雅黑" panose="020B0503020204020204" pitchFamily="34" charset="-122"/>
                <a:ea typeface="微软雅黑" panose="020B0503020204020204" pitchFamily="34" charset="-122"/>
              </a:rPr>
              <a:t>脑脊液引流/分流的管理</a:t>
            </a:r>
            <a:endParaRPr kumimoji="1" sz="2400" b="1">
              <a:solidFill>
                <a:schemeClr val="bg2"/>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410210" y="4217035"/>
            <a:ext cx="11236325" cy="2774950"/>
          </a:xfrm>
          <a:prstGeom prst="rect">
            <a:avLst/>
          </a:prstGeom>
          <a:noFill/>
        </p:spPr>
        <p:txBody>
          <a:bodyPr wrap="square" rtlCol="0">
            <a:noAutofit/>
          </a:bodyPr>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对于aSAH患者，术后采用腰椎穿刺外引流或脑室穿刺外引流促进排出血性脑脊液可能有助于改善患者预后</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对于接受抗血小板治疗的患者，腰椎穿刺所造成的术后出血概率要低于脑室穿刺，对于治疗情况不同的患者，需根据患者病情决定具体治疗方式。</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对于合并急性症状性脑积水的aSAH患者，应进行脑室外引流（EVD）以改善神经功能预后。</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57127" y="211202"/>
            <a:ext cx="3446919" cy="707886"/>
            <a:chOff x="11713" y="71389"/>
            <a:chExt cx="3446919" cy="707886"/>
          </a:xfrm>
        </p:grpSpPr>
        <p:sp>
          <p:nvSpPr>
            <p:cNvPr id="5" name="文本框 4"/>
            <p:cNvSpPr txBox="1"/>
            <p:nvPr/>
          </p:nvSpPr>
          <p:spPr>
            <a:xfrm>
              <a:off x="11713" y="71389"/>
              <a:ext cx="2363186" cy="707886"/>
            </a:xfrm>
            <a:prstGeom prst="rect">
              <a:avLst/>
            </a:prstGeom>
            <a:noFill/>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目录</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839383" y="409943"/>
              <a:ext cx="1619249" cy="369332"/>
            </a:xfrm>
            <a:prstGeom prst="rect">
              <a:avLst/>
            </a:prstGeom>
            <a:noFill/>
          </p:spPr>
          <p:txBody>
            <a:bodyPr wrap="square" rtlCol="0">
              <a:spAutoFit/>
            </a:bodyPr>
            <a:lstStyle/>
            <a:p>
              <a:pPr algn="dist"/>
              <a:r>
                <a:rPr lang="en-US" altLang="zh-CN" dirty="0">
                  <a:solidFill>
                    <a:schemeClr val="accent1"/>
                  </a:solidFill>
                  <a:latin typeface="Arial Narrow" panose="020B0606020202030204" pitchFamily="34" charset="0"/>
                  <a:ea typeface="黑体" panose="02010609060101010101" pitchFamily="49" charset="-122"/>
                  <a:cs typeface="Arial Narrow" panose="020B0606020202030204" pitchFamily="34" charset="0"/>
                </a:rPr>
                <a:t>CONTENTS</a:t>
              </a:r>
              <a:endParaRPr lang="zh-CN" altLang="en-US" sz="2800" dirty="0">
                <a:solidFill>
                  <a:schemeClr val="accent1"/>
                </a:solidFill>
                <a:latin typeface="Arial Narrow" panose="020B0606020202030204" pitchFamily="34" charset="0"/>
                <a:ea typeface="黑体" panose="02010609060101010101" pitchFamily="49" charset="-122"/>
                <a:cs typeface="Arial Narrow" panose="020B0606020202030204" pitchFamily="34" charset="0"/>
              </a:endParaRPr>
            </a:p>
          </p:txBody>
        </p:sp>
      </p:grpSp>
      <p:sp>
        <p:nvSpPr>
          <p:cNvPr id="18" name="TextBox 105"/>
          <p:cNvSpPr txBox="1">
            <a:spLocks noChangeArrowheads="1"/>
          </p:cNvSpPr>
          <p:nvPr>
            <p:custDataLst>
              <p:tags r:id="rId1"/>
            </p:custDataLst>
          </p:nvPr>
        </p:nvSpPr>
        <p:spPr bwMode="auto">
          <a:xfrm>
            <a:off x="2701252" y="2325247"/>
            <a:ext cx="2977071"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3765" rtl="0" eaLnBrk="1" fontAlgn="base" latinLnBrk="0" hangingPunct="1">
              <a:lnSpc>
                <a:spcPct val="100000"/>
              </a:lnSpc>
              <a:spcBef>
                <a:spcPct val="0"/>
              </a:spcBef>
              <a:spcAft>
                <a:spcPct val="0"/>
              </a:spcAft>
              <a:buClrTx/>
              <a:buSzTx/>
              <a:buFontTx/>
              <a:buNone/>
              <a:defRPr/>
            </a:pPr>
            <a:r>
              <a:rPr kumimoji="0" lang="zh-CN" altLang="en-US"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概述</a:t>
            </a:r>
            <a:endParaRPr kumimoji="0" lang="zh-CN" altLang="en-US"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02" name="椭圆 12"/>
          <p:cNvSpPr>
            <a:spLocks noChangeArrowheads="1"/>
          </p:cNvSpPr>
          <p:nvPr>
            <p:custDataLst>
              <p:tags r:id="rId2"/>
            </p:custDataLst>
          </p:nvPr>
        </p:nvSpPr>
        <p:spPr bwMode="auto">
          <a:xfrm>
            <a:off x="1499984" y="2106152"/>
            <a:ext cx="896745" cy="903219"/>
          </a:xfrm>
          <a:prstGeom prst="ellipse">
            <a:avLst/>
          </a:prstGeom>
          <a:solidFill>
            <a:schemeClr val="bg1"/>
          </a:solidFill>
          <a:ln w="57150" cap="flat" cmpd="sng">
            <a:solidFill>
              <a:schemeClr val="accent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sp>
        <p:nvSpPr>
          <p:cNvPr id="103" name="文本框 21"/>
          <p:cNvSpPr>
            <a:spLocks noChangeArrowheads="1"/>
          </p:cNvSpPr>
          <p:nvPr>
            <p:custDataLst>
              <p:tags r:id="rId3"/>
            </p:custDataLst>
          </p:nvPr>
        </p:nvSpPr>
        <p:spPr bwMode="auto">
          <a:xfrm>
            <a:off x="1388651" y="2265374"/>
            <a:ext cx="1119411" cy="584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en-US" altLang="zh-CN" sz="3200" b="1" dirty="0">
                <a:solidFill>
                  <a:schemeClr val="accent1"/>
                </a:solidFill>
                <a:latin typeface="微软雅黑" panose="020B0503020204020204" pitchFamily="34" charset="-122"/>
                <a:ea typeface="微软雅黑" panose="020B0503020204020204" pitchFamily="34" charset="-122"/>
                <a:cs typeface="Arial Narrow" panose="020B0606020202030204" pitchFamily="34" charset="0"/>
              </a:rPr>
              <a:t>01</a:t>
            </a:r>
            <a:endParaRPr lang="zh-CN" altLang="en-US" sz="3200" b="1" dirty="0">
              <a:solidFill>
                <a:schemeClr val="accent1"/>
              </a:solidFill>
              <a:latin typeface="Arial Narrow" panose="020B0606020202030204" pitchFamily="34" charset="0"/>
              <a:ea typeface="微软雅黑" panose="020B0503020204020204" pitchFamily="34" charset="-122"/>
              <a:cs typeface="Arial Narrow" panose="020B0606020202030204" pitchFamily="34" charset="0"/>
            </a:endParaRPr>
          </a:p>
        </p:txBody>
      </p:sp>
      <p:sp>
        <p:nvSpPr>
          <p:cNvPr id="131" name="TextBox 105"/>
          <p:cNvSpPr txBox="1">
            <a:spLocks noChangeArrowheads="1"/>
          </p:cNvSpPr>
          <p:nvPr>
            <p:custDataLst>
              <p:tags r:id="rId4"/>
            </p:custDataLst>
          </p:nvPr>
        </p:nvSpPr>
        <p:spPr bwMode="auto">
          <a:xfrm>
            <a:off x="7937612" y="2325247"/>
            <a:ext cx="2977071"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3765" rtl="0" eaLnBrk="1" fontAlgn="base" latinLnBrk="0" hangingPunct="1">
              <a:lnSpc>
                <a:spcPct val="100000"/>
              </a:lnSpc>
              <a:spcBef>
                <a:spcPct val="0"/>
              </a:spcBef>
              <a:spcAft>
                <a:spcPct val="0"/>
              </a:spcAft>
              <a:buClrTx/>
              <a:buSzTx/>
              <a:buFontTx/>
              <a:buNone/>
              <a:defRPr/>
            </a:pPr>
            <a:r>
              <a:rPr lang="zh-CN" altLang="en-US" sz="2400" b="1" spc="600" dirty="0">
                <a:solidFill>
                  <a:schemeClr val="accent1"/>
                </a:solidFill>
                <a:latin typeface="微软雅黑" panose="020B0503020204020204" pitchFamily="34" charset="-122"/>
                <a:ea typeface="微软雅黑" panose="020B0503020204020204" pitchFamily="34" charset="-122"/>
              </a:rPr>
              <a:t>临床表现</a:t>
            </a:r>
            <a:endParaRPr lang="zh-CN" altLang="en-US" sz="2400" b="1" spc="600" dirty="0">
              <a:solidFill>
                <a:schemeClr val="accent1"/>
              </a:solidFill>
              <a:latin typeface="微软雅黑" panose="020B0503020204020204" pitchFamily="34" charset="-122"/>
              <a:ea typeface="微软雅黑" panose="020B0503020204020204" pitchFamily="34" charset="-122"/>
            </a:endParaRPr>
          </a:p>
        </p:txBody>
      </p:sp>
      <p:sp>
        <p:nvSpPr>
          <p:cNvPr id="132" name="椭圆 12"/>
          <p:cNvSpPr>
            <a:spLocks noChangeArrowheads="1"/>
          </p:cNvSpPr>
          <p:nvPr>
            <p:custDataLst>
              <p:tags r:id="rId5"/>
            </p:custDataLst>
          </p:nvPr>
        </p:nvSpPr>
        <p:spPr bwMode="auto">
          <a:xfrm>
            <a:off x="6736344" y="2106152"/>
            <a:ext cx="896745" cy="903219"/>
          </a:xfrm>
          <a:prstGeom prst="ellipse">
            <a:avLst/>
          </a:prstGeom>
          <a:solidFill>
            <a:schemeClr val="bg1"/>
          </a:solidFill>
          <a:ln w="57150" cap="flat" cmpd="sng">
            <a:solidFill>
              <a:schemeClr val="accent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sp>
        <p:nvSpPr>
          <p:cNvPr id="133" name="文本框 21"/>
          <p:cNvSpPr>
            <a:spLocks noChangeArrowheads="1"/>
          </p:cNvSpPr>
          <p:nvPr>
            <p:custDataLst>
              <p:tags r:id="rId6"/>
            </p:custDataLst>
          </p:nvPr>
        </p:nvSpPr>
        <p:spPr bwMode="auto">
          <a:xfrm>
            <a:off x="6625011" y="2265374"/>
            <a:ext cx="1119411" cy="584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en-US" altLang="zh-CN" sz="3200" b="1" dirty="0">
                <a:solidFill>
                  <a:schemeClr val="accent1"/>
                </a:solidFill>
                <a:latin typeface="微软雅黑" panose="020B0503020204020204" pitchFamily="34" charset="-122"/>
                <a:ea typeface="微软雅黑" panose="020B0503020204020204" pitchFamily="34" charset="-122"/>
                <a:cs typeface="Arial Narrow" panose="020B0606020202030204" pitchFamily="34" charset="0"/>
              </a:rPr>
              <a:t>02</a:t>
            </a:r>
            <a:endParaRPr lang="zh-CN" altLang="en-US" sz="3200" b="1" dirty="0">
              <a:solidFill>
                <a:schemeClr val="accent1"/>
              </a:solidFill>
              <a:latin typeface="Arial Narrow" panose="020B0606020202030204" pitchFamily="34" charset="0"/>
              <a:ea typeface="微软雅黑" panose="020B0503020204020204" pitchFamily="34" charset="-122"/>
              <a:cs typeface="Arial Narrow" panose="020B0606020202030204" pitchFamily="34" charset="0"/>
            </a:endParaRPr>
          </a:p>
        </p:txBody>
      </p:sp>
      <p:sp>
        <p:nvSpPr>
          <p:cNvPr id="136" name="TextBox 105"/>
          <p:cNvSpPr txBox="1">
            <a:spLocks noChangeArrowheads="1"/>
          </p:cNvSpPr>
          <p:nvPr>
            <p:custDataLst>
              <p:tags r:id="rId7"/>
            </p:custDataLst>
          </p:nvPr>
        </p:nvSpPr>
        <p:spPr bwMode="auto">
          <a:xfrm>
            <a:off x="2701252" y="3742125"/>
            <a:ext cx="2977071"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3765" rtl="0" eaLnBrk="1" fontAlgn="base" latinLnBrk="0" hangingPunct="1">
              <a:lnSpc>
                <a:spcPct val="100000"/>
              </a:lnSpc>
              <a:spcBef>
                <a:spcPct val="0"/>
              </a:spcBef>
              <a:spcAft>
                <a:spcPct val="0"/>
              </a:spcAft>
              <a:buClrTx/>
              <a:buSzTx/>
              <a:buFontTx/>
              <a:buNone/>
              <a:defRPr/>
            </a:pPr>
            <a:r>
              <a:rPr kumimoji="0" lang="zh-CN" altLang="en-US"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诊断与分级</a:t>
            </a:r>
            <a:r>
              <a:rPr kumimoji="0" lang="en-US" altLang="zh-CN"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	</a:t>
            </a:r>
            <a:endParaRPr kumimoji="0" lang="en-US" altLang="zh-CN"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37" name="椭圆 12"/>
          <p:cNvSpPr>
            <a:spLocks noChangeArrowheads="1"/>
          </p:cNvSpPr>
          <p:nvPr>
            <p:custDataLst>
              <p:tags r:id="rId8"/>
            </p:custDataLst>
          </p:nvPr>
        </p:nvSpPr>
        <p:spPr bwMode="auto">
          <a:xfrm>
            <a:off x="1499984" y="3523030"/>
            <a:ext cx="896745" cy="903219"/>
          </a:xfrm>
          <a:prstGeom prst="ellipse">
            <a:avLst/>
          </a:prstGeom>
          <a:solidFill>
            <a:schemeClr val="bg1"/>
          </a:solidFill>
          <a:ln w="57150" cap="flat" cmpd="sng">
            <a:solidFill>
              <a:schemeClr val="accent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sp>
        <p:nvSpPr>
          <p:cNvPr id="138" name="文本框 21"/>
          <p:cNvSpPr>
            <a:spLocks noChangeArrowheads="1"/>
          </p:cNvSpPr>
          <p:nvPr>
            <p:custDataLst>
              <p:tags r:id="rId9"/>
            </p:custDataLst>
          </p:nvPr>
        </p:nvSpPr>
        <p:spPr bwMode="auto">
          <a:xfrm>
            <a:off x="1388651" y="3682252"/>
            <a:ext cx="1119411" cy="584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en-US" altLang="zh-CN" sz="3200" b="1" dirty="0">
                <a:solidFill>
                  <a:schemeClr val="accent1"/>
                </a:solidFill>
                <a:latin typeface="微软雅黑" panose="020B0503020204020204" pitchFamily="34" charset="-122"/>
                <a:ea typeface="微软雅黑" panose="020B0503020204020204" pitchFamily="34" charset="-122"/>
                <a:cs typeface="Arial Narrow" panose="020B0606020202030204" pitchFamily="34" charset="0"/>
              </a:rPr>
              <a:t>03</a:t>
            </a:r>
            <a:endParaRPr lang="zh-CN" altLang="en-US" sz="3200" b="1" dirty="0">
              <a:solidFill>
                <a:schemeClr val="accent1"/>
              </a:solidFill>
              <a:latin typeface="Arial Narrow" panose="020B0606020202030204" pitchFamily="34" charset="0"/>
              <a:ea typeface="微软雅黑" panose="020B0503020204020204" pitchFamily="34" charset="-122"/>
              <a:cs typeface="Arial Narrow" panose="020B0606020202030204" pitchFamily="34" charset="0"/>
            </a:endParaRPr>
          </a:p>
        </p:txBody>
      </p:sp>
      <p:sp>
        <p:nvSpPr>
          <p:cNvPr id="140" name="TextBox 105"/>
          <p:cNvSpPr txBox="1">
            <a:spLocks noChangeArrowheads="1"/>
          </p:cNvSpPr>
          <p:nvPr>
            <p:custDataLst>
              <p:tags r:id="rId10"/>
            </p:custDataLst>
          </p:nvPr>
        </p:nvSpPr>
        <p:spPr bwMode="auto">
          <a:xfrm>
            <a:off x="7937612" y="3742125"/>
            <a:ext cx="2977071" cy="465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3765" rtl="0" eaLnBrk="1" fontAlgn="base" latinLnBrk="0" hangingPunct="1">
              <a:lnSpc>
                <a:spcPct val="100000"/>
              </a:lnSpc>
              <a:spcBef>
                <a:spcPct val="0"/>
              </a:spcBef>
              <a:spcAft>
                <a:spcPct val="0"/>
              </a:spcAft>
              <a:buClrTx/>
              <a:buSzTx/>
              <a:buFontTx/>
              <a:buNone/>
              <a:defRPr/>
            </a:pPr>
            <a:r>
              <a:rPr lang="zh-CN" altLang="en-US" sz="2400" b="1" spc="600" dirty="0">
                <a:solidFill>
                  <a:schemeClr val="accent1"/>
                </a:solidFill>
                <a:latin typeface="微软雅黑" panose="020B0503020204020204" pitchFamily="34" charset="-122"/>
                <a:ea typeface="微软雅黑" panose="020B0503020204020204" pitchFamily="34" charset="-122"/>
              </a:rPr>
              <a:t>治疗</a:t>
            </a:r>
            <a:endParaRPr kumimoji="0" lang="zh-CN" altLang="en-US"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41" name="椭圆 12"/>
          <p:cNvSpPr>
            <a:spLocks noChangeArrowheads="1"/>
          </p:cNvSpPr>
          <p:nvPr>
            <p:custDataLst>
              <p:tags r:id="rId11"/>
            </p:custDataLst>
          </p:nvPr>
        </p:nvSpPr>
        <p:spPr bwMode="auto">
          <a:xfrm>
            <a:off x="6736344" y="3523030"/>
            <a:ext cx="896745" cy="903219"/>
          </a:xfrm>
          <a:prstGeom prst="ellipse">
            <a:avLst/>
          </a:prstGeom>
          <a:solidFill>
            <a:schemeClr val="bg1"/>
          </a:solidFill>
          <a:ln w="57150" cap="flat" cmpd="sng">
            <a:solidFill>
              <a:schemeClr val="accent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sp>
        <p:nvSpPr>
          <p:cNvPr id="142" name="文本框 21"/>
          <p:cNvSpPr>
            <a:spLocks noChangeArrowheads="1"/>
          </p:cNvSpPr>
          <p:nvPr>
            <p:custDataLst>
              <p:tags r:id="rId12"/>
            </p:custDataLst>
          </p:nvPr>
        </p:nvSpPr>
        <p:spPr bwMode="auto">
          <a:xfrm>
            <a:off x="6625011" y="3682252"/>
            <a:ext cx="1119411" cy="584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en-US" altLang="zh-CN" sz="3200" b="1" dirty="0">
                <a:solidFill>
                  <a:schemeClr val="accent1"/>
                </a:solidFill>
                <a:latin typeface="微软雅黑" panose="020B0503020204020204" pitchFamily="34" charset="-122"/>
                <a:ea typeface="微软雅黑" panose="020B0503020204020204" pitchFamily="34" charset="-122"/>
                <a:cs typeface="Arial Narrow" panose="020B0606020202030204" pitchFamily="34" charset="0"/>
              </a:rPr>
              <a:t>04</a:t>
            </a:r>
            <a:endParaRPr lang="zh-CN" altLang="en-US" sz="3200" b="1" dirty="0">
              <a:solidFill>
                <a:schemeClr val="accent1"/>
              </a:solidFill>
              <a:latin typeface="Arial Narrow" panose="020B0606020202030204" pitchFamily="34" charset="0"/>
              <a:ea typeface="微软雅黑" panose="020B0503020204020204" pitchFamily="34" charset="-122"/>
              <a:cs typeface="Arial Narrow" panose="020B0606020202030204" pitchFamily="34" charset="0"/>
            </a:endParaRPr>
          </a:p>
        </p:txBody>
      </p:sp>
      <p:sp>
        <p:nvSpPr>
          <p:cNvPr id="144" name="TextBox 105"/>
          <p:cNvSpPr txBox="1">
            <a:spLocks noChangeArrowheads="1"/>
          </p:cNvSpPr>
          <p:nvPr>
            <p:custDataLst>
              <p:tags r:id="rId13"/>
            </p:custDataLst>
          </p:nvPr>
        </p:nvSpPr>
        <p:spPr bwMode="auto">
          <a:xfrm>
            <a:off x="2701252" y="5159004"/>
            <a:ext cx="2977071"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3765" rtl="0" eaLnBrk="1" fontAlgn="base" latinLnBrk="0" hangingPunct="1">
              <a:lnSpc>
                <a:spcPct val="100000"/>
              </a:lnSpc>
              <a:spcBef>
                <a:spcPct val="0"/>
              </a:spcBef>
              <a:spcAft>
                <a:spcPct val="0"/>
              </a:spcAft>
              <a:buClrTx/>
              <a:buSzTx/>
              <a:buFontTx/>
              <a:buNone/>
              <a:defRPr/>
            </a:pPr>
            <a:r>
              <a:rPr kumimoji="0" lang="zh-CN" altLang="en-US"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术后管理</a:t>
            </a:r>
            <a:endParaRPr kumimoji="0" lang="zh-CN" altLang="en-US"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45" name="椭圆 12"/>
          <p:cNvSpPr>
            <a:spLocks noChangeArrowheads="1"/>
          </p:cNvSpPr>
          <p:nvPr>
            <p:custDataLst>
              <p:tags r:id="rId14"/>
            </p:custDataLst>
          </p:nvPr>
        </p:nvSpPr>
        <p:spPr bwMode="auto">
          <a:xfrm>
            <a:off x="1499984" y="4939909"/>
            <a:ext cx="896745" cy="903219"/>
          </a:xfrm>
          <a:prstGeom prst="ellipse">
            <a:avLst/>
          </a:prstGeom>
          <a:solidFill>
            <a:schemeClr val="bg1"/>
          </a:solidFill>
          <a:ln w="57150" cap="flat" cmpd="sng">
            <a:solidFill>
              <a:schemeClr val="accent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sp>
        <p:nvSpPr>
          <p:cNvPr id="146" name="文本框 21"/>
          <p:cNvSpPr>
            <a:spLocks noChangeArrowheads="1"/>
          </p:cNvSpPr>
          <p:nvPr>
            <p:custDataLst>
              <p:tags r:id="rId15"/>
            </p:custDataLst>
          </p:nvPr>
        </p:nvSpPr>
        <p:spPr bwMode="auto">
          <a:xfrm>
            <a:off x="1388651" y="5099131"/>
            <a:ext cx="1119411" cy="584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en-US" altLang="zh-CN" sz="3200" b="1" dirty="0">
                <a:solidFill>
                  <a:schemeClr val="accent1"/>
                </a:solidFill>
                <a:latin typeface="微软雅黑" panose="020B0503020204020204" pitchFamily="34" charset="-122"/>
                <a:ea typeface="微软雅黑" panose="020B0503020204020204" pitchFamily="34" charset="-122"/>
                <a:cs typeface="Arial Narrow" panose="020B0606020202030204" pitchFamily="34" charset="0"/>
              </a:rPr>
              <a:t>05</a:t>
            </a:r>
            <a:endParaRPr lang="zh-CN" altLang="en-US" sz="3200" b="1" dirty="0">
              <a:solidFill>
                <a:schemeClr val="accent1"/>
              </a:solidFill>
              <a:latin typeface="Arial Narrow" panose="020B0606020202030204" pitchFamily="34" charset="0"/>
              <a:ea typeface="微软雅黑" panose="020B0503020204020204" pitchFamily="34" charset="-122"/>
              <a:cs typeface="Arial Narrow" panose="020B0606020202030204" pitchFamily="34" charset="0"/>
            </a:endParaRPr>
          </a:p>
        </p:txBody>
      </p:sp>
      <p:sp>
        <p:nvSpPr>
          <p:cNvPr id="148" name="TextBox 105"/>
          <p:cNvSpPr txBox="1">
            <a:spLocks noChangeArrowheads="1"/>
          </p:cNvSpPr>
          <p:nvPr>
            <p:custDataLst>
              <p:tags r:id="rId16"/>
            </p:custDataLst>
          </p:nvPr>
        </p:nvSpPr>
        <p:spPr bwMode="auto">
          <a:xfrm>
            <a:off x="7937612" y="5159004"/>
            <a:ext cx="2977071"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3765" rtl="0" eaLnBrk="1" fontAlgn="base" latinLnBrk="0" hangingPunct="1">
              <a:lnSpc>
                <a:spcPct val="100000"/>
              </a:lnSpc>
              <a:spcBef>
                <a:spcPct val="0"/>
              </a:spcBef>
              <a:spcAft>
                <a:spcPct val="0"/>
              </a:spcAft>
              <a:buClrTx/>
              <a:buSzTx/>
              <a:buFontTx/>
              <a:buNone/>
              <a:defRPr/>
            </a:pPr>
            <a:r>
              <a:rPr kumimoji="0" lang="zh-CN" altLang="en-US"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讨论与</a:t>
            </a:r>
            <a:r>
              <a:rPr kumimoji="0" lang="zh-CN" altLang="en-US"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拓展</a:t>
            </a:r>
            <a:endParaRPr kumimoji="0" lang="zh-CN" altLang="en-US" sz="2400" b="1" u="none" strike="noStrike" kern="1200" cap="none" spc="6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49" name="椭圆 12"/>
          <p:cNvSpPr>
            <a:spLocks noChangeArrowheads="1"/>
          </p:cNvSpPr>
          <p:nvPr>
            <p:custDataLst>
              <p:tags r:id="rId17"/>
            </p:custDataLst>
          </p:nvPr>
        </p:nvSpPr>
        <p:spPr bwMode="auto">
          <a:xfrm>
            <a:off x="6736344" y="4939909"/>
            <a:ext cx="896745" cy="903219"/>
          </a:xfrm>
          <a:prstGeom prst="ellipse">
            <a:avLst/>
          </a:prstGeom>
          <a:solidFill>
            <a:schemeClr val="bg1"/>
          </a:solidFill>
          <a:ln w="57150" cap="flat" cmpd="sng">
            <a:solidFill>
              <a:schemeClr val="accent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sp>
        <p:nvSpPr>
          <p:cNvPr id="150" name="文本框 21"/>
          <p:cNvSpPr>
            <a:spLocks noChangeArrowheads="1"/>
          </p:cNvSpPr>
          <p:nvPr>
            <p:custDataLst>
              <p:tags r:id="rId18"/>
            </p:custDataLst>
          </p:nvPr>
        </p:nvSpPr>
        <p:spPr bwMode="auto">
          <a:xfrm>
            <a:off x="6625011" y="5099131"/>
            <a:ext cx="1119411" cy="584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en-US" altLang="zh-CN" sz="3200" b="1" dirty="0">
                <a:solidFill>
                  <a:schemeClr val="accent1"/>
                </a:solidFill>
                <a:latin typeface="微软雅黑" panose="020B0503020204020204" pitchFamily="34" charset="-122"/>
                <a:ea typeface="微软雅黑" panose="020B0503020204020204" pitchFamily="34" charset="-122"/>
                <a:cs typeface="Arial Narrow" panose="020B0606020202030204" pitchFamily="34" charset="0"/>
              </a:rPr>
              <a:t>06</a:t>
            </a:r>
            <a:endParaRPr lang="zh-CN" altLang="en-US" sz="3200" b="1" dirty="0">
              <a:solidFill>
                <a:schemeClr val="accent1"/>
              </a:solidFill>
              <a:latin typeface="Arial Narrow" panose="020B0606020202030204" pitchFamily="34" charset="0"/>
              <a:ea typeface="微软雅黑" panose="020B0503020204020204" pitchFamily="34" charset="-122"/>
              <a:cs typeface="Arial Narrow" panose="020B0606020202030204" pitchFamily="34" charset="0"/>
            </a:endParaRPr>
          </a:p>
        </p:txBody>
      </p:sp>
      <p:sp>
        <p:nvSpPr>
          <p:cNvPr id="152" name="矩形 151"/>
          <p:cNvSpPr/>
          <p:nvPr/>
        </p:nvSpPr>
        <p:spPr>
          <a:xfrm flipV="1">
            <a:off x="0" y="1161063"/>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0367561" y="136628"/>
            <a:ext cx="1665417" cy="796330"/>
            <a:chOff x="253694" y="144119"/>
            <a:chExt cx="1811915" cy="866379"/>
          </a:xfrm>
        </p:grpSpPr>
        <p:pic>
          <p:nvPicPr>
            <p:cNvPr id="3" name="图片 2" descr="图片包含 图标&#10;&#10;AI 生成的内容可能不正确。"/>
            <p:cNvPicPr>
              <a:picLocks noChangeAspect="1"/>
            </p:cNvPicPr>
            <p:nvPr/>
          </p:nvPicPr>
          <p:blipFill>
            <a:blip r:embed="rId19"/>
            <a:srcRect l="22249" t="8108" r="21997" b="6750"/>
            <a:stretch>
              <a:fillRect/>
            </a:stretch>
          </p:blipFill>
          <p:spPr>
            <a:xfrm>
              <a:off x="253694" y="151216"/>
              <a:ext cx="856570" cy="852184"/>
            </a:xfrm>
            <a:prstGeom prst="ellipse">
              <a:avLst/>
            </a:prstGeom>
          </p:spPr>
        </p:pic>
        <p:pic>
          <p:nvPicPr>
            <p:cNvPr id="4" name="图片 3"/>
            <p:cNvPicPr>
              <a:picLocks noChangeAspect="1"/>
            </p:cNvPicPr>
            <p:nvPr/>
          </p:nvPicPr>
          <p:blipFill>
            <a:blip r:embed="rId20"/>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50337"/>
            <a:ext cx="12192000" cy="33573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TextBox 105"/>
          <p:cNvSpPr txBox="1">
            <a:spLocks noChangeArrowheads="1"/>
          </p:cNvSpPr>
          <p:nvPr/>
        </p:nvSpPr>
        <p:spPr bwMode="auto">
          <a:xfrm>
            <a:off x="5361918" y="2967335"/>
            <a:ext cx="4525031"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dist" defTabSz="913765" rtl="0" eaLnBrk="1" fontAlgn="base" latinLnBrk="0" hangingPunct="1">
              <a:lnSpc>
                <a:spcPct val="100000"/>
              </a:lnSpc>
              <a:spcBef>
                <a:spcPct val="0"/>
              </a:spcBef>
              <a:spcAft>
                <a:spcPct val="0"/>
              </a:spcAft>
              <a:buClrTx/>
              <a:buSzTx/>
              <a:buFontTx/>
              <a:buNone/>
              <a:defRPr/>
            </a:pPr>
            <a:r>
              <a:rPr lang="zh-CN" altLang="en-US" sz="5400" b="1" spc="300" dirty="0">
                <a:solidFill>
                  <a:schemeClr val="bg1"/>
                </a:solidFill>
                <a:latin typeface="微软雅黑" panose="020B0503020204020204" pitchFamily="34" charset="-122"/>
                <a:ea typeface="微软雅黑" panose="020B0503020204020204" pitchFamily="34" charset="-122"/>
              </a:rPr>
              <a:t>讨论与</a:t>
            </a:r>
            <a:r>
              <a:rPr lang="zh-CN" altLang="en-US" sz="5400" b="1" spc="300" dirty="0">
                <a:solidFill>
                  <a:schemeClr val="bg1"/>
                </a:solidFill>
                <a:latin typeface="微软雅黑" panose="020B0503020204020204" pitchFamily="34" charset="-122"/>
                <a:ea typeface="微软雅黑" panose="020B0503020204020204" pitchFamily="34" charset="-122"/>
              </a:rPr>
              <a:t>拓展</a:t>
            </a:r>
            <a:endParaRPr lang="zh-CN" altLang="en-US" sz="5400" b="1" spc="300" dirty="0">
              <a:solidFill>
                <a:schemeClr val="bg1"/>
              </a:solidFill>
              <a:latin typeface="微软雅黑" panose="020B0503020204020204" pitchFamily="34" charset="-122"/>
              <a:ea typeface="微软雅黑" panose="020B0503020204020204" pitchFamily="34" charset="-122"/>
            </a:endParaRPr>
          </a:p>
        </p:txBody>
      </p:sp>
      <p:sp>
        <p:nvSpPr>
          <p:cNvPr id="5" name="TextBox 105"/>
          <p:cNvSpPr txBox="1">
            <a:spLocks noChangeArrowheads="1"/>
          </p:cNvSpPr>
          <p:nvPr/>
        </p:nvSpPr>
        <p:spPr bwMode="auto">
          <a:xfrm>
            <a:off x="2731456" y="2875002"/>
            <a:ext cx="22100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3765" rtl="0" eaLnBrk="1" fontAlgn="base" latinLnBrk="0" hangingPunct="1">
              <a:lnSpc>
                <a:spcPct val="100000"/>
              </a:lnSpc>
              <a:spcBef>
                <a:spcPct val="0"/>
              </a:spcBef>
              <a:spcAft>
                <a:spcPct val="0"/>
              </a:spcAft>
              <a:buClrTx/>
              <a:buSzTx/>
              <a:buFontTx/>
              <a:buNone/>
              <a:defRPr/>
            </a:pPr>
            <a:r>
              <a:rPr lang="en-US" altLang="zh-CN" sz="6600" b="1" dirty="0">
                <a:solidFill>
                  <a:schemeClr val="bg1"/>
                </a:solidFill>
                <a:latin typeface="微软雅黑" panose="020B0503020204020204" pitchFamily="34" charset="-122"/>
                <a:ea typeface="微软雅黑" panose="020B0503020204020204" pitchFamily="34" charset="-122"/>
              </a:rPr>
              <a:t>06</a:t>
            </a:r>
            <a:endParaRPr kumimoji="0" lang="zh-CN" altLang="en-US" sz="6600" b="1" u="none" strike="noStrike" kern="1200" cap="none"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6" name="椭圆 12"/>
          <p:cNvSpPr>
            <a:spLocks noChangeArrowheads="1"/>
          </p:cNvSpPr>
          <p:nvPr/>
        </p:nvSpPr>
        <p:spPr bwMode="auto">
          <a:xfrm>
            <a:off x="3029847" y="2616544"/>
            <a:ext cx="1613266" cy="1624913"/>
          </a:xfrm>
          <a:prstGeom prst="ellipse">
            <a:avLst/>
          </a:prstGeom>
          <a:noFill/>
          <a:ln w="57150" cap="flat" cmpd="sng">
            <a:solidFill>
              <a:schemeClr val="bg1"/>
            </a:solidFill>
            <a:round/>
          </a:ln>
          <a:effec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grpSp>
        <p:nvGrpSpPr>
          <p:cNvPr id="2" name="组合 1"/>
          <p:cNvGrpSpPr/>
          <p:nvPr/>
        </p:nvGrpSpPr>
        <p:grpSpPr>
          <a:xfrm>
            <a:off x="10367561" y="136628"/>
            <a:ext cx="1665417" cy="796330"/>
            <a:chOff x="253694" y="144119"/>
            <a:chExt cx="1811915" cy="866379"/>
          </a:xfrm>
        </p:grpSpPr>
        <p:pic>
          <p:nvPicPr>
            <p:cNvPr id="8" name="图片 7"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9" name="图片 8"/>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讨论</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a:off x="2002012" y="1710872"/>
            <a:ext cx="9124147" cy="4426856"/>
          </a:xfrm>
          <a:prstGeom prst="roundRect">
            <a:avLst>
              <a:gd name="adj" fmla="val 1186"/>
            </a:avLst>
          </a:prstGeom>
          <a:noFill/>
          <a:ln w="6350">
            <a:solidFill>
              <a:schemeClr val="accent1">
                <a:alpha val="84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367886" y="2145712"/>
            <a:ext cx="7470763" cy="45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algn="l"/>
            <a:r>
              <a:rPr lang="zh-CN" sz="1800" b="0" dirty="0">
                <a:latin typeface="微软雅黑" panose="020B0503020204020204" pitchFamily="34" charset="-122"/>
                <a:ea typeface="微软雅黑" panose="020B0503020204020204" pitchFamily="34" charset="-122"/>
                <a:cs typeface="微软雅黑" panose="020B0503020204020204" pitchFamily="34" charset="-122"/>
              </a:rPr>
              <a:t>诊断动脉瘤的金标准是</a:t>
            </a:r>
            <a:r>
              <a:rPr sz="1800" b="0" dirty="0">
                <a:latin typeface="微软雅黑" panose="020B0503020204020204" pitchFamily="34" charset="-122"/>
                <a:ea typeface="微软雅黑" panose="020B0503020204020204" pitchFamily="34" charset="-122"/>
                <a:cs typeface="微软雅黑" panose="020B0503020204020204" pitchFamily="34" charset="-122"/>
              </a:rPr>
              <a:t>？</a:t>
            </a:r>
            <a:endParaRPr sz="1800" b="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椭圆 11"/>
          <p:cNvSpPr/>
          <p:nvPr/>
        </p:nvSpPr>
        <p:spPr>
          <a:xfrm>
            <a:off x="1065841" y="2988129"/>
            <a:ext cx="1872342" cy="1872342"/>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flipH="1">
            <a:off x="1280141" y="3551409"/>
            <a:ext cx="1443742" cy="429895"/>
          </a:xfrm>
          <a:prstGeom prst="rect">
            <a:avLst/>
          </a:prstGeom>
          <a:noFill/>
        </p:spPr>
        <p:txBody>
          <a:bodyPr wrap="square" rtlCol="0">
            <a:spAutoFit/>
          </a:bodyPr>
          <a:lstStyle/>
          <a:p>
            <a:pPr algn="ctr">
              <a:lnSpc>
                <a:spcPct val="110000"/>
              </a:lnSpc>
            </a:pPr>
            <a:r>
              <a:rPr kumimoji="1" lang="zh-CN" altLang="en-US" sz="2000" b="1" spc="300" dirty="0">
                <a:solidFill>
                  <a:schemeClr val="bg1"/>
                </a:solidFill>
                <a:latin typeface="微软雅黑" panose="020B0503020204020204" pitchFamily="34" charset="-122"/>
                <a:ea typeface="微软雅黑" panose="020B0503020204020204" pitchFamily="34" charset="-122"/>
              </a:rPr>
              <a:t>问题</a:t>
            </a:r>
            <a:r>
              <a:rPr kumimoji="1" lang="zh-CN" altLang="en-US" sz="2000" b="1" spc="300" dirty="0">
                <a:solidFill>
                  <a:schemeClr val="bg1"/>
                </a:solidFill>
                <a:latin typeface="微软雅黑" panose="020B0503020204020204" pitchFamily="34" charset="-122"/>
                <a:ea typeface="微软雅黑" panose="020B0503020204020204" pitchFamily="34" charset="-122"/>
              </a:rPr>
              <a:t>讨论</a:t>
            </a:r>
            <a:endParaRPr kumimoji="1" lang="zh-CN" altLang="en-US" sz="2000" b="1" spc="300" dirty="0">
              <a:solidFill>
                <a:schemeClr val="bg1"/>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10367561" y="136628"/>
            <a:ext cx="1665417" cy="796330"/>
            <a:chOff x="253694" y="144119"/>
            <a:chExt cx="1811915" cy="866379"/>
          </a:xfrm>
        </p:grpSpPr>
        <p:pic>
          <p:nvPicPr>
            <p:cNvPr id="6" name="图片 5"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14" name="图片 13"/>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5" name="文本框 4"/>
          <p:cNvSpPr txBox="1"/>
          <p:nvPr/>
        </p:nvSpPr>
        <p:spPr>
          <a:xfrm>
            <a:off x="3367886" y="3203622"/>
            <a:ext cx="7470763" cy="45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algn="l"/>
            <a:r>
              <a:rPr sz="1800" b="0" dirty="0">
                <a:latin typeface="微软雅黑" panose="020B0503020204020204" pitchFamily="34" charset="-122"/>
                <a:ea typeface="微软雅黑" panose="020B0503020204020204" pitchFamily="34" charset="-122"/>
                <a:cs typeface="微软雅黑" panose="020B0503020204020204" pitchFamily="34" charset="-122"/>
              </a:rPr>
              <a:t>预防动脉瘤性SAH后脑血管痉挛的首选药物是？</a:t>
            </a:r>
            <a:endParaRPr sz="1800" b="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文本框 14"/>
          <p:cNvSpPr txBox="1"/>
          <p:nvPr/>
        </p:nvSpPr>
        <p:spPr>
          <a:xfrm>
            <a:off x="3367886" y="4409487"/>
            <a:ext cx="7470763" cy="45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algn="l"/>
            <a:r>
              <a:rPr lang="zh-CN" sz="1800" b="0" dirty="0">
                <a:latin typeface="微软雅黑" panose="020B0503020204020204" pitchFamily="34" charset="-122"/>
                <a:ea typeface="微软雅黑" panose="020B0503020204020204" pitchFamily="34" charset="-122"/>
                <a:cs typeface="微软雅黑" panose="020B0503020204020204" pitchFamily="34" charset="-122"/>
              </a:rPr>
              <a:t>术后并发症还有哪些</a:t>
            </a:r>
            <a:r>
              <a:rPr sz="1800" b="0" dirty="0">
                <a:latin typeface="微软雅黑" panose="020B0503020204020204" pitchFamily="34" charset="-122"/>
                <a:ea typeface="微软雅黑" panose="020B0503020204020204" pitchFamily="34" charset="-122"/>
                <a:cs typeface="微软雅黑" panose="020B0503020204020204" pitchFamily="34" charset="-122"/>
              </a:rPr>
              <a:t>？</a:t>
            </a:r>
            <a:endParaRPr sz="1800" b="0" dirty="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拓展</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flipH="1">
            <a:off x="1280141" y="3551409"/>
            <a:ext cx="1443742" cy="429895"/>
          </a:xfrm>
          <a:prstGeom prst="rect">
            <a:avLst/>
          </a:prstGeom>
          <a:noFill/>
        </p:spPr>
        <p:txBody>
          <a:bodyPr wrap="square" rtlCol="0">
            <a:spAutoFit/>
          </a:bodyPr>
          <a:lstStyle/>
          <a:p>
            <a:pPr algn="ctr">
              <a:lnSpc>
                <a:spcPct val="110000"/>
              </a:lnSpc>
            </a:pPr>
            <a:r>
              <a:rPr kumimoji="1" lang="zh-CN" altLang="en-US" sz="2000" b="1" spc="300" dirty="0">
                <a:solidFill>
                  <a:schemeClr val="bg1"/>
                </a:solidFill>
                <a:latin typeface="微软雅黑" panose="020B0503020204020204" pitchFamily="34" charset="-122"/>
                <a:ea typeface="微软雅黑" panose="020B0503020204020204" pitchFamily="34" charset="-122"/>
              </a:rPr>
              <a:t>问题</a:t>
            </a:r>
            <a:r>
              <a:rPr kumimoji="1" lang="zh-CN" altLang="en-US" sz="2000" b="1" spc="300" dirty="0">
                <a:solidFill>
                  <a:schemeClr val="bg1"/>
                </a:solidFill>
                <a:latin typeface="微软雅黑" panose="020B0503020204020204" pitchFamily="34" charset="-122"/>
                <a:ea typeface="微软雅黑" panose="020B0503020204020204" pitchFamily="34" charset="-122"/>
              </a:rPr>
              <a:t>讨论</a:t>
            </a:r>
            <a:endParaRPr kumimoji="1" lang="zh-CN" altLang="en-US" sz="2000" b="1" spc="300" dirty="0">
              <a:solidFill>
                <a:schemeClr val="bg1"/>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10367561" y="136628"/>
            <a:ext cx="1665417" cy="796330"/>
            <a:chOff x="253694" y="144119"/>
            <a:chExt cx="1811915" cy="866379"/>
          </a:xfrm>
        </p:grpSpPr>
        <p:pic>
          <p:nvPicPr>
            <p:cNvPr id="6" name="图片 5"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14" name="图片 13"/>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pic>
        <p:nvPicPr>
          <p:cNvPr id="9" name="图片 8"/>
          <p:cNvPicPr>
            <a:picLocks noChangeAspect="1"/>
          </p:cNvPicPr>
          <p:nvPr/>
        </p:nvPicPr>
        <p:blipFill>
          <a:blip r:embed="rId3"/>
          <a:stretch>
            <a:fillRect/>
          </a:stretch>
        </p:blipFill>
        <p:spPr>
          <a:xfrm>
            <a:off x="269240" y="2070100"/>
            <a:ext cx="7764780" cy="2522220"/>
          </a:xfrm>
          <a:prstGeom prst="rect">
            <a:avLst/>
          </a:prstGeom>
        </p:spPr>
      </p:pic>
      <p:sp>
        <p:nvSpPr>
          <p:cNvPr id="10" name="圆角矩形 5"/>
          <p:cNvSpPr/>
          <p:nvPr/>
        </p:nvSpPr>
        <p:spPr>
          <a:xfrm>
            <a:off x="269240" y="1141730"/>
            <a:ext cx="10098405" cy="643890"/>
          </a:xfrm>
          <a:prstGeom prst="roundRect">
            <a:avLst>
              <a:gd name="adj" fmla="val 50000"/>
            </a:avLst>
          </a:prstGeom>
          <a:gradFill flip="none" rotWithShape="1">
            <a:gsLst>
              <a:gs pos="0">
                <a:schemeClr val="accent1">
                  <a:alpha val="0"/>
                </a:schemeClr>
              </a:gs>
              <a:gs pos="74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kumimoji="1" lang="zh-CN" altLang="en-US" sz="2400" b="1">
                <a:solidFill>
                  <a:schemeClr val="bg2"/>
                </a:solidFill>
                <a:latin typeface="微软雅黑" panose="020B0503020204020204" pitchFamily="34" charset="-122"/>
                <a:ea typeface="微软雅黑" panose="020B0503020204020204" pitchFamily="34" charset="-122"/>
              </a:rPr>
              <a:t>AI深度学习模型用于CTA影像的动脉瘤检测</a:t>
            </a:r>
            <a:endParaRPr kumimoji="1" lang="zh-CN" altLang="en-US" sz="2400" b="1">
              <a:solidFill>
                <a:schemeClr val="bg2"/>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939800" y="4964430"/>
            <a:ext cx="8540115" cy="368300"/>
          </a:xfrm>
          <a:prstGeom prst="rect">
            <a:avLst/>
          </a:prstGeom>
          <a:noFill/>
        </p:spPr>
        <p:txBody>
          <a:bodyPr wrap="square" rtlCol="0" anchor="t">
            <a:spAutoFit/>
          </a:bodyPr>
          <a:p>
            <a:r>
              <a:rPr lang="zh-CN" altLang="en-US" b="1">
                <a:latin typeface="微软雅黑" panose="020B0503020204020204" pitchFamily="34" charset="-122"/>
                <a:ea typeface="微软雅黑" panose="020B0503020204020204" pitchFamily="34" charset="-122"/>
              </a:rPr>
              <a:t>显著提升动脉瘤的检出率，有望成为有效的临床筛查辅助工具。</a:t>
            </a:r>
            <a:endParaRPr lang="zh-CN" altLang="en-US" b="1">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参考</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来源</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1" name="矩形 10"/>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Google Shape;454;p9"/>
          <p:cNvSpPr/>
          <p:nvPr>
            <p:custDataLst>
              <p:tags r:id="rId1"/>
            </p:custDataLst>
          </p:nvPr>
        </p:nvSpPr>
        <p:spPr>
          <a:xfrm>
            <a:off x="498475" y="2175510"/>
            <a:ext cx="10959465" cy="3859530"/>
          </a:xfrm>
          <a:prstGeom prst="roundRect">
            <a:avLst>
              <a:gd name="adj" fmla="val 4432"/>
            </a:avLst>
          </a:prstGeom>
          <a:solidFill>
            <a:schemeClr val="lt1"/>
          </a:solidFill>
          <a:ln>
            <a:noFill/>
          </a:ln>
          <a:effectLst>
            <a:outerShdw blurRad="63500" sx="102000" sy="102000" algn="ctr" rotWithShape="0">
              <a:srgbClr val="0070C0">
                <a:alpha val="20000"/>
              </a:srgbClr>
            </a:outerShdw>
          </a:effectLst>
        </p:spPr>
        <p:txBody>
          <a:bodyPr spcFirstLastPara="1" wrap="square" lIns="91425" tIns="45700" rIns="91425" bIns="45700" anchor="ctr" anchorCtr="0">
            <a:noAutofit/>
          </a:bodyPr>
          <a:lstStyle/>
          <a:p>
            <a:pPr marL="46990" marR="0" lvl="1" algn="l" rtl="0">
              <a:lnSpc>
                <a:spcPct val="150000"/>
              </a:lnSpc>
              <a:spcBef>
                <a:spcPts val="0"/>
              </a:spcBef>
              <a:spcAft>
                <a:spcPts val="0"/>
              </a:spcAft>
              <a:buClr>
                <a:srgbClr val="0070C0"/>
              </a:buClr>
              <a:buSzPts val="1400"/>
            </a:pPr>
            <a:endParaRPr lang="zh-CN" sz="1400" b="0" i="0" u="none" strike="noStrike" cap="none"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
        <p:nvSpPr>
          <p:cNvPr id="31" name="Google Shape;455;p9"/>
          <p:cNvSpPr/>
          <p:nvPr>
            <p:custDataLst>
              <p:tags r:id="rId2"/>
            </p:custDataLst>
          </p:nvPr>
        </p:nvSpPr>
        <p:spPr>
          <a:xfrm>
            <a:off x="494030" y="1390650"/>
            <a:ext cx="10963910" cy="1156970"/>
          </a:xfrm>
          <a:prstGeom prst="snipRoundRect">
            <a:avLst>
              <a:gd name="adj1" fmla="val 16667"/>
              <a:gd name="adj2" fmla="val 16667"/>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panose="020B0604020202020204" pitchFamily="34" charset="0"/>
              <a:buNone/>
            </a:pPr>
            <a:endParaRPr sz="1800" b="0" i="0" u="none" strike="noStrike" cap="none"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
        <p:nvSpPr>
          <p:cNvPr id="39" name="文本框 38"/>
          <p:cNvSpPr txBox="1"/>
          <p:nvPr/>
        </p:nvSpPr>
        <p:spPr>
          <a:xfrm>
            <a:off x="835381" y="5746119"/>
            <a:ext cx="4480560" cy="625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30000"/>
              </a:lnSpc>
              <a:defRPr sz="1200" b="1" spc="110">
                <a:latin typeface="Microsoft YaHei Semibold" panose="020B0402040204020203" pitchFamily="34" charset="-122"/>
                <a:ea typeface="Microsoft YaHei Semibold" panose="020B0402040204020203" pitchFamily="34" charset="-122"/>
              </a:defRPr>
            </a:lvl1pPr>
          </a:lstStyle>
          <a:p>
            <a:pPr algn="l"/>
            <a:r>
              <a:rPr lang="zh-CN" altLang="en-US" sz="1400" b="1" dirty="0">
                <a:solidFill>
                  <a:schemeClr val="bg1"/>
                </a:solidFill>
              </a:rPr>
              <a:t>您的内容打在这里，或者通过复制您的文本后，在此框中选择粘贴，并选择只保留文字。</a:t>
            </a:r>
            <a:endParaRPr lang="zh-CN" altLang="en-US" sz="1400" dirty="0">
              <a:solidFill>
                <a:schemeClr val="bg1"/>
              </a:solidFill>
            </a:endParaRPr>
          </a:p>
        </p:txBody>
      </p:sp>
      <p:grpSp>
        <p:nvGrpSpPr>
          <p:cNvPr id="2" name="组合 1"/>
          <p:cNvGrpSpPr/>
          <p:nvPr/>
        </p:nvGrpSpPr>
        <p:grpSpPr>
          <a:xfrm>
            <a:off x="10367561" y="136628"/>
            <a:ext cx="1665417" cy="796330"/>
            <a:chOff x="253694" y="144119"/>
            <a:chExt cx="1811915" cy="866379"/>
          </a:xfrm>
        </p:grpSpPr>
        <p:pic>
          <p:nvPicPr>
            <p:cNvPr id="4" name="图片 3" descr="图片包含 图标&#10;&#10;AI 生成的内容可能不正确。"/>
            <p:cNvPicPr>
              <a:picLocks noChangeAspect="1"/>
            </p:cNvPicPr>
            <p:nvPr/>
          </p:nvPicPr>
          <p:blipFill>
            <a:blip r:embed="rId3"/>
            <a:srcRect l="22249" t="8108" r="21997" b="6750"/>
            <a:stretch>
              <a:fillRect/>
            </a:stretch>
          </p:blipFill>
          <p:spPr>
            <a:xfrm>
              <a:off x="253694" y="151216"/>
              <a:ext cx="856570" cy="852184"/>
            </a:xfrm>
            <a:prstGeom prst="ellipse">
              <a:avLst/>
            </a:prstGeom>
          </p:spPr>
        </p:pic>
        <p:pic>
          <p:nvPicPr>
            <p:cNvPr id="5" name="图片 4"/>
            <p:cNvPicPr>
              <a:picLocks noChangeAspect="1"/>
            </p:cNvPicPr>
            <p:nvPr/>
          </p:nvPicPr>
          <p:blipFill>
            <a:blip r:embed="rId4"/>
            <a:srcRect l="27322" t="19102" r="28482" b="14312"/>
            <a:stretch>
              <a:fillRect/>
            </a:stretch>
          </p:blipFill>
          <p:spPr>
            <a:xfrm>
              <a:off x="1202599" y="144119"/>
              <a:ext cx="863010" cy="866379"/>
            </a:xfrm>
            <a:prstGeom prst="ellipse">
              <a:avLst/>
            </a:prstGeom>
          </p:spPr>
        </p:pic>
      </p:grpSp>
      <p:sp>
        <p:nvSpPr>
          <p:cNvPr id="7" name="文本框 6"/>
          <p:cNvSpPr txBox="1"/>
          <p:nvPr/>
        </p:nvSpPr>
        <p:spPr>
          <a:xfrm>
            <a:off x="520700" y="2547620"/>
            <a:ext cx="10634980" cy="3415030"/>
          </a:xfrm>
          <a:prstGeom prst="rect">
            <a:avLst/>
          </a:prstGeom>
          <a:noFill/>
        </p:spPr>
        <p:txBody>
          <a:bodyPr wrap="square" rtlCol="0">
            <a:spAutoFit/>
          </a:bodyPr>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中华医学会神经外科学分会， 中国医师协会神经外科医师分会. 中国未破裂颅内动脉瘤临床管理指南（2024版）[J]. 中华医学杂志， 2024.</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中华医学会神经外科学分会， 中国医师协会神经外科医师分会. 中国破裂颅内动脉瘤临床管理指南（2024版）[J]. 中华医学杂志， 2024.</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中华医学会《中华外科杂志》编辑委员会. 颅内动脉瘤显微手术治疗专家共识（2025版）[J]. 中华外科杂志， 2025.</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rPr>
              <a:t>中国医师协会神经外科医师分会， 中华医学会神经外科学分会. 颅内动脉瘤血管内介入治疗中国专家共识[J]. 中华神经外科杂志， 2013.</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1750337"/>
            <a:ext cx="12192000" cy="33573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618874" y="5484953"/>
            <a:ext cx="2653715" cy="429895"/>
          </a:xfrm>
          <a:prstGeom prst="rect">
            <a:avLst/>
          </a:prstGeom>
          <a:noFill/>
        </p:spPr>
        <p:txBody>
          <a:bodyPr wrap="square" rtlCol="0">
            <a:spAutoFit/>
          </a:bodyPr>
          <a:lstStyle/>
          <a:p>
            <a:pPr algn="ctr">
              <a:lnSpc>
                <a:spcPct val="110000"/>
              </a:lnSpc>
            </a:pPr>
            <a:r>
              <a:rPr kumimoji="1" lang="zh-CN" altLang="en-US" sz="2000" b="1" spc="300" dirty="0">
                <a:latin typeface="微软雅黑" panose="020B0503020204020204" pitchFamily="34" charset="-122"/>
                <a:ea typeface="微软雅黑" panose="020B0503020204020204" pitchFamily="34" charset="-122"/>
              </a:rPr>
              <a:t>汇报人：</a:t>
            </a:r>
            <a:endParaRPr kumimoji="1" lang="zh-CN" altLang="en-US" sz="2000" b="1" spc="3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4177030" y="5485130"/>
            <a:ext cx="4055110" cy="429895"/>
          </a:xfrm>
          <a:prstGeom prst="rect">
            <a:avLst/>
          </a:prstGeom>
          <a:noFill/>
        </p:spPr>
        <p:txBody>
          <a:bodyPr wrap="square" rtlCol="0">
            <a:spAutoFit/>
          </a:bodyPr>
          <a:lstStyle/>
          <a:p>
            <a:pPr algn="ctr">
              <a:lnSpc>
                <a:spcPct val="110000"/>
              </a:lnSpc>
            </a:pPr>
            <a:r>
              <a:rPr kumimoji="1" lang="zh-CN" altLang="en-US" sz="2000" b="1" spc="300" dirty="0">
                <a:latin typeface="微软雅黑" panose="020B0503020204020204" pitchFamily="34" charset="-122"/>
                <a:ea typeface="微软雅黑" panose="020B0503020204020204" pitchFamily="34" charset="-122"/>
              </a:rPr>
              <a:t>日期：</a:t>
            </a:r>
            <a:r>
              <a:rPr kumimoji="1" lang="en-US" altLang="zh-CN" sz="2000" b="1" spc="300" dirty="0">
                <a:latin typeface="微软雅黑" panose="020B0503020204020204" pitchFamily="34" charset="-122"/>
                <a:ea typeface="微软雅黑" panose="020B0503020204020204" pitchFamily="34" charset="-122"/>
              </a:rPr>
              <a:t>2025</a:t>
            </a:r>
            <a:r>
              <a:rPr kumimoji="1" lang="zh-CN" altLang="en-US" sz="2000" b="1" spc="300" dirty="0">
                <a:latin typeface="微软雅黑" panose="020B0503020204020204" pitchFamily="34" charset="-122"/>
                <a:ea typeface="微软雅黑" panose="020B0503020204020204" pitchFamily="34" charset="-122"/>
              </a:rPr>
              <a:t>年</a:t>
            </a:r>
            <a:r>
              <a:rPr kumimoji="1" lang="en-US" altLang="zh-CN" sz="2000" b="1" spc="300" dirty="0">
                <a:latin typeface="微软雅黑" panose="020B0503020204020204" pitchFamily="34" charset="-122"/>
                <a:ea typeface="微软雅黑" panose="020B0503020204020204" pitchFamily="34" charset="-122"/>
              </a:rPr>
              <a:t>11</a:t>
            </a:r>
            <a:r>
              <a:rPr kumimoji="1" lang="zh-CN" altLang="en-US" sz="2000" b="1" spc="300" dirty="0">
                <a:latin typeface="微软雅黑" panose="020B0503020204020204" pitchFamily="34" charset="-122"/>
                <a:ea typeface="微软雅黑" panose="020B0503020204020204" pitchFamily="34" charset="-122"/>
              </a:rPr>
              <a:t>月</a:t>
            </a:r>
            <a:r>
              <a:rPr kumimoji="1" lang="en-US" altLang="zh-CN" sz="2000" b="1" spc="300" dirty="0">
                <a:latin typeface="微软雅黑" panose="020B0503020204020204" pitchFamily="34" charset="-122"/>
                <a:ea typeface="微软雅黑" panose="020B0503020204020204" pitchFamily="34" charset="-122"/>
              </a:rPr>
              <a:t>27</a:t>
            </a:r>
            <a:r>
              <a:rPr kumimoji="1" lang="zh-CN" altLang="en-US" sz="2000" b="1" spc="300" dirty="0">
                <a:latin typeface="微软雅黑" panose="020B0503020204020204" pitchFamily="34" charset="-122"/>
                <a:ea typeface="微软雅黑" panose="020B0503020204020204" pitchFamily="34" charset="-122"/>
              </a:rPr>
              <a:t>日</a:t>
            </a:r>
            <a:endParaRPr kumimoji="1" lang="zh-CN" altLang="en-US" sz="2000" b="1" spc="300" dirty="0">
              <a:latin typeface="微软雅黑" panose="020B0503020204020204" pitchFamily="34" charset="-122"/>
              <a:ea typeface="微软雅黑" panose="020B0503020204020204" pitchFamily="34" charset="-122"/>
            </a:endParaRPr>
          </a:p>
        </p:txBody>
      </p:sp>
      <p:sp>
        <p:nvSpPr>
          <p:cNvPr id="7" name="矩形 6"/>
          <p:cNvSpPr>
            <a:spLocks noChangeAspect="1"/>
          </p:cNvSpPr>
          <p:nvPr/>
        </p:nvSpPr>
        <p:spPr>
          <a:xfrm flipH="1">
            <a:off x="8438754" y="0"/>
            <a:ext cx="3918346" cy="6858000"/>
          </a:xfrm>
          <a:prstGeom prst="rect">
            <a:avLst/>
          </a:prstGeom>
          <a:blipFill dpi="0" rotWithShape="1">
            <a:blip r:embed="rId1">
              <a:extLst>
                <a:ext uri="{BEBA8EAE-BF5A-486C-A8C5-ECC9F3942E4B}">
                  <a14:imgProps xmlns:a14="http://schemas.microsoft.com/office/drawing/2010/main">
                    <a14:imgLayer r:embed="rId2">
                      <a14:imgEffect>
                        <a14:backgroundRemoval t="52" b="99167" l="9754" r="93892">
                          <a14:foregroundMark x1="45032" y1="44479" x2="45032" y2="44479"/>
                          <a14:foregroundMark x1="48405" y1="45104" x2="48405" y2="45104"/>
                          <a14:foregroundMark x1="33728" y1="43021" x2="33728" y2="43021"/>
                          <a14:foregroundMark x1="32726" y1="46875" x2="32726" y2="46875"/>
                          <a14:foregroundMark x1="34549" y1="43594" x2="34549" y2="43594"/>
                          <a14:foregroundMark x1="36919" y1="40156" x2="36919" y2="40156"/>
                          <a14:foregroundMark x1="45761" y1="19635" x2="45761" y2="19635"/>
                          <a14:foregroundMark x1="40839" y1="19635" x2="40839" y2="19635"/>
                          <a14:foregroundMark x1="59708" y1="20677" x2="59708" y2="20677"/>
                          <a14:foregroundMark x1="58888" y1="20677" x2="58888" y2="20677"/>
                          <a14:foregroundMark x1="65178" y1="19948" x2="65178" y2="19948"/>
                          <a14:foregroundMark x1="26892" y1="15156" x2="26892" y2="15156"/>
                          <a14:foregroundMark x1="29809" y1="17240" x2="29809" y2="17240"/>
                          <a14:foregroundMark x1="34275" y1="27708" x2="34275" y2="27708"/>
                          <a14:foregroundMark x1="47402" y1="41823" x2="47402" y2="41823"/>
                          <a14:foregroundMark x1="50228" y1="45104" x2="50228" y2="45104"/>
                          <a14:foregroundMark x1="53418" y1="48385" x2="53418" y2="48385"/>
                          <a14:foregroundMark x1="51595" y1="51094" x2="51595" y2="51094"/>
                          <a14:foregroundMark x1="43209" y1="50469" x2="43209" y2="50052"/>
                          <a14:foregroundMark x1="46582" y1="43281" x2="46582" y2="43281"/>
                          <a14:foregroundMark x1="52325" y1="44948" x2="53145" y2="44948"/>
                          <a14:foregroundMark x1="56791" y1="44948" x2="56791" y2="44948"/>
                          <a14:foregroundMark x1="57338" y1="43906" x2="57338" y2="42865"/>
                          <a14:foregroundMark x1="55515" y1="41198" x2="54968" y2="40729"/>
                          <a14:foregroundMark x1="54148" y1="40000" x2="54148" y2="40000"/>
                          <a14:foregroundMark x1="56244" y1="39115" x2="56244" y2="39115"/>
                          <a14:foregroundMark x1="55515" y1="38490" x2="55515" y2="38490"/>
                          <a14:foregroundMark x1="55242" y1="37917" x2="55242" y2="37917"/>
                          <a14:foregroundMark x1="50957" y1="39531" x2="50957" y2="39531"/>
                          <a14:foregroundMark x1="57156" y1="38125" x2="57156" y2="38125"/>
                          <a14:foregroundMark x1="57338" y1="38646" x2="57338" y2="38646"/>
                          <a14:foregroundMark x1="52871" y1="11667" x2="52871" y2="11667"/>
                          <a14:foregroundMark x1="58341" y1="15000" x2="58341" y2="15000"/>
                          <a14:foregroundMark x1="60893" y1="16302" x2="60893" y2="16302"/>
                          <a14:foregroundMark x1="61258" y1="18333" x2="61258" y2="18333"/>
                          <a14:foregroundMark x1="59344" y1="18333" x2="59344" y2="18333"/>
                          <a14:foregroundMark x1="46035" y1="38542" x2="46035" y2="38542"/>
                          <a14:foregroundMark x1="46308" y1="42760" x2="46308" y2="42760"/>
                          <a14:foregroundMark x1="50228" y1="48333" x2="50228" y2="48333"/>
                          <a14:foregroundMark x1="50593" y1="53906" x2="50593" y2="53906"/>
                          <a14:foregroundMark x1="61896" y1="70729" x2="61896" y2="70729"/>
                          <a14:foregroundMark x1="62534" y1="75000" x2="62534" y2="75000"/>
                          <a14:foregroundMark x1="26253" y1="15208" x2="26253" y2="15208"/>
                        </a14:backgroundRemoval>
                      </a14:imgEffect>
                    </a14:imgLayer>
                  </a14:imgProps>
                </a:ext>
              </a:extLst>
            </a:blip>
            <a:srcRec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dk1"/>
                </a:solidFill>
                <a:prstDash val="solid"/>
                <a:miter lim="800000"/>
                <a:headEnd/>
                <a:tailEnd/>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9" name="文本框 8"/>
          <p:cNvSpPr txBox="1"/>
          <p:nvPr/>
        </p:nvSpPr>
        <p:spPr>
          <a:xfrm>
            <a:off x="681979" y="2389253"/>
            <a:ext cx="7322051" cy="1106805"/>
          </a:xfrm>
          <a:prstGeom prst="rect">
            <a:avLst/>
          </a:prstGeom>
          <a:noFill/>
        </p:spPr>
        <p:txBody>
          <a:bodyPr wrap="square" rtlCol="0">
            <a:spAutoFit/>
          </a:bodyPr>
          <a:lstStyle/>
          <a:p>
            <a:pPr algn="ctr">
              <a:lnSpc>
                <a:spcPct val="110000"/>
              </a:lnSpc>
            </a:pPr>
            <a:r>
              <a:rPr kumimoji="1" lang="zh-CN" altLang="en-US" sz="6000" b="1" spc="300" dirty="0">
                <a:solidFill>
                  <a:schemeClr val="bg1"/>
                </a:solidFill>
                <a:latin typeface="微软雅黑" panose="020B0503020204020204" pitchFamily="34" charset="-122"/>
                <a:ea typeface="微软雅黑" panose="020B0503020204020204" pitchFamily="34" charset="-122"/>
              </a:rPr>
              <a:t>感谢各位聆听</a:t>
            </a:r>
            <a:endParaRPr kumimoji="1" lang="zh-CN" altLang="en-US" sz="6000" b="1" spc="300" dirty="0">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681979" y="3709427"/>
            <a:ext cx="7322051" cy="565150"/>
          </a:xfrm>
          <a:prstGeom prst="rect">
            <a:avLst/>
          </a:prstGeom>
          <a:noFill/>
        </p:spPr>
        <p:txBody>
          <a:bodyPr wrap="square" rtlCol="0">
            <a:spAutoFit/>
          </a:bodyPr>
          <a:lstStyle/>
          <a:p>
            <a:pPr algn="ctr">
              <a:lnSpc>
                <a:spcPct val="110000"/>
              </a:lnSpc>
            </a:pPr>
            <a:r>
              <a:rPr kumimoji="1" lang="zh-CN" altLang="en-US" sz="2800" b="1" spc="300" dirty="0">
                <a:solidFill>
                  <a:schemeClr val="bg1"/>
                </a:solidFill>
                <a:latin typeface="微软雅黑" panose="020B0503020204020204" pitchFamily="34" charset="-122"/>
                <a:ea typeface="微软雅黑" panose="020B0503020204020204" pitchFamily="34" charset="-122"/>
              </a:rPr>
              <a:t>神经外科</a:t>
            </a:r>
            <a:r>
              <a:rPr kumimoji="1" lang="zh-CN" altLang="en-US" sz="2800" b="1" spc="300" dirty="0">
                <a:solidFill>
                  <a:schemeClr val="bg1"/>
                </a:solidFill>
                <a:latin typeface="微软雅黑" panose="020B0503020204020204" pitchFamily="34" charset="-122"/>
                <a:ea typeface="微软雅黑" panose="020B0503020204020204" pitchFamily="34" charset="-122"/>
              </a:rPr>
              <a:t>小讲课</a:t>
            </a:r>
            <a:endParaRPr kumimoji="1" lang="zh-CN" altLang="en-US" sz="2800" b="1" spc="300" dirty="0">
              <a:solidFill>
                <a:schemeClr val="bg1"/>
              </a:solidFill>
              <a:latin typeface="微软雅黑" panose="020B0503020204020204" pitchFamily="34" charset="-122"/>
              <a:ea typeface="微软雅黑" panose="020B0503020204020204" pitchFamily="34" charset="-122"/>
            </a:endParaRPr>
          </a:p>
        </p:txBody>
      </p:sp>
      <p:cxnSp>
        <p:nvCxnSpPr>
          <p:cNvPr id="12" name="直接连接符 11"/>
          <p:cNvCxnSpPr/>
          <p:nvPr/>
        </p:nvCxnSpPr>
        <p:spPr>
          <a:xfrm>
            <a:off x="247254" y="3520782"/>
            <a:ext cx="8191500" cy="0"/>
          </a:xfrm>
          <a:prstGeom prst="line">
            <a:avLst/>
          </a:prstGeom>
          <a:ln>
            <a:gradFill>
              <a:gsLst>
                <a:gs pos="0">
                  <a:schemeClr val="bg1">
                    <a:lumMod val="98000"/>
                    <a:alpha val="0"/>
                  </a:schemeClr>
                </a:gs>
                <a:gs pos="53000">
                  <a:schemeClr val="bg1"/>
                </a:gs>
                <a:gs pos="100000">
                  <a:schemeClr val="bg1">
                    <a:alpha val="0"/>
                  </a:schemeClr>
                </a:gs>
              </a:gsLst>
              <a:lin ang="0" scaled="0"/>
            </a:gradFill>
          </a:ln>
        </p:spPr>
        <p:style>
          <a:lnRef idx="3">
            <a:schemeClr val="accent4"/>
          </a:lnRef>
          <a:fillRef idx="0">
            <a:schemeClr val="accent4"/>
          </a:fillRef>
          <a:effectRef idx="2">
            <a:schemeClr val="accent4"/>
          </a:effectRef>
          <a:fontRef idx="minor">
            <a:schemeClr val="tx1"/>
          </a:fontRef>
        </p:style>
      </p:cxnSp>
      <p:grpSp>
        <p:nvGrpSpPr>
          <p:cNvPr id="2" name="组合 1"/>
          <p:cNvGrpSpPr/>
          <p:nvPr/>
        </p:nvGrpSpPr>
        <p:grpSpPr>
          <a:xfrm>
            <a:off x="133816" y="163457"/>
            <a:ext cx="1811915" cy="866379"/>
            <a:chOff x="253694" y="144119"/>
            <a:chExt cx="1811915" cy="866379"/>
          </a:xfrm>
        </p:grpSpPr>
        <p:pic>
          <p:nvPicPr>
            <p:cNvPr id="3" name="图片 2" descr="图片包含 图标&#10;&#10;AI 生成的内容可能不正确。"/>
            <p:cNvPicPr>
              <a:picLocks noChangeAspect="1"/>
            </p:cNvPicPr>
            <p:nvPr/>
          </p:nvPicPr>
          <p:blipFill>
            <a:blip r:embed="rId3"/>
            <a:srcRect l="22249" t="8108" r="21997" b="6750"/>
            <a:stretch>
              <a:fillRect/>
            </a:stretch>
          </p:blipFill>
          <p:spPr>
            <a:xfrm>
              <a:off x="253694" y="151216"/>
              <a:ext cx="856570" cy="852184"/>
            </a:xfrm>
            <a:prstGeom prst="ellipse">
              <a:avLst/>
            </a:prstGeom>
          </p:spPr>
        </p:pic>
        <p:pic>
          <p:nvPicPr>
            <p:cNvPr id="8" name="图片 7"/>
            <p:cNvPicPr>
              <a:picLocks noChangeAspect="1"/>
            </p:cNvPicPr>
            <p:nvPr/>
          </p:nvPicPr>
          <p:blipFill>
            <a:blip r:embed="rId4"/>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50337"/>
            <a:ext cx="12192000" cy="33573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TextBox 105"/>
          <p:cNvSpPr txBox="1">
            <a:spLocks noChangeArrowheads="1"/>
          </p:cNvSpPr>
          <p:nvPr/>
        </p:nvSpPr>
        <p:spPr bwMode="auto">
          <a:xfrm>
            <a:off x="5361919" y="2967335"/>
            <a:ext cx="4098626"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dist" defTabSz="913765" rtl="0" eaLnBrk="1" fontAlgn="base" latinLnBrk="0" hangingPunct="1">
              <a:lnSpc>
                <a:spcPct val="100000"/>
              </a:lnSpc>
              <a:spcBef>
                <a:spcPct val="0"/>
              </a:spcBef>
              <a:spcAft>
                <a:spcPct val="0"/>
              </a:spcAft>
              <a:buClrTx/>
              <a:buSzTx/>
              <a:buFontTx/>
              <a:buNone/>
              <a:defRPr/>
            </a:pPr>
            <a:r>
              <a:rPr lang="zh-CN" altLang="en-US" sz="5400" b="1" spc="300" dirty="0">
                <a:solidFill>
                  <a:schemeClr val="bg1"/>
                </a:solidFill>
                <a:latin typeface="微软雅黑" panose="020B0503020204020204" pitchFamily="34" charset="-122"/>
                <a:ea typeface="微软雅黑" panose="020B0503020204020204" pitchFamily="34" charset="-122"/>
              </a:rPr>
              <a:t>概述</a:t>
            </a:r>
            <a:endParaRPr lang="zh-CN" altLang="en-US" sz="5400" b="1" spc="300" dirty="0">
              <a:solidFill>
                <a:schemeClr val="bg1"/>
              </a:solidFill>
              <a:latin typeface="微软雅黑" panose="020B0503020204020204" pitchFamily="34" charset="-122"/>
              <a:ea typeface="微软雅黑" panose="020B0503020204020204" pitchFamily="34" charset="-122"/>
            </a:endParaRPr>
          </a:p>
        </p:txBody>
      </p:sp>
      <p:sp>
        <p:nvSpPr>
          <p:cNvPr id="113" name="TextBox 105"/>
          <p:cNvSpPr txBox="1">
            <a:spLocks noChangeArrowheads="1"/>
          </p:cNvSpPr>
          <p:nvPr/>
        </p:nvSpPr>
        <p:spPr bwMode="auto">
          <a:xfrm>
            <a:off x="2731456" y="2875002"/>
            <a:ext cx="22100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3765" rtl="0" eaLnBrk="1" fontAlgn="base" latinLnBrk="0" hangingPunct="1">
              <a:lnSpc>
                <a:spcPct val="100000"/>
              </a:lnSpc>
              <a:spcBef>
                <a:spcPct val="0"/>
              </a:spcBef>
              <a:spcAft>
                <a:spcPct val="0"/>
              </a:spcAft>
              <a:buClrTx/>
              <a:buSzTx/>
              <a:buFontTx/>
              <a:buNone/>
              <a:defRPr/>
            </a:pPr>
            <a:r>
              <a:rPr lang="en-US" altLang="zh-CN" sz="6600" b="1" dirty="0">
                <a:solidFill>
                  <a:schemeClr val="bg1"/>
                </a:solidFill>
                <a:latin typeface="微软雅黑" panose="020B0503020204020204" pitchFamily="34" charset="-122"/>
                <a:ea typeface="微软雅黑" panose="020B0503020204020204" pitchFamily="34" charset="-122"/>
              </a:rPr>
              <a:t>01</a:t>
            </a:r>
            <a:endParaRPr kumimoji="0" lang="zh-CN" altLang="en-US" sz="6600" b="1" u="none" strike="noStrike" kern="1200" cap="none"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6" name="椭圆 12"/>
          <p:cNvSpPr>
            <a:spLocks noChangeArrowheads="1"/>
          </p:cNvSpPr>
          <p:nvPr/>
        </p:nvSpPr>
        <p:spPr bwMode="auto">
          <a:xfrm>
            <a:off x="3029847" y="2616544"/>
            <a:ext cx="1613266" cy="1624913"/>
          </a:xfrm>
          <a:prstGeom prst="ellipse">
            <a:avLst/>
          </a:prstGeom>
          <a:noFill/>
          <a:ln w="57150" cap="flat" cmpd="sng">
            <a:solidFill>
              <a:schemeClr val="bg1"/>
            </a:solidFill>
            <a:round/>
          </a:ln>
          <a:effec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grpSp>
        <p:nvGrpSpPr>
          <p:cNvPr id="2" name="组合 1"/>
          <p:cNvGrpSpPr/>
          <p:nvPr/>
        </p:nvGrpSpPr>
        <p:grpSpPr>
          <a:xfrm>
            <a:off x="10367561" y="136628"/>
            <a:ext cx="1665417" cy="796330"/>
            <a:chOff x="253694" y="144119"/>
            <a:chExt cx="1811915" cy="866379"/>
          </a:xfrm>
        </p:grpSpPr>
        <p:pic>
          <p:nvPicPr>
            <p:cNvPr id="4" name="图片 3"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5" name="图片 4"/>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定义、流行病学</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 name="矩形 2"/>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0367561" y="136628"/>
            <a:ext cx="1665417" cy="796330"/>
            <a:chOff x="253694" y="144119"/>
            <a:chExt cx="1811915" cy="866379"/>
          </a:xfrm>
        </p:grpSpPr>
        <p:pic>
          <p:nvPicPr>
            <p:cNvPr id="5" name="图片 4"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9" name="图片 8"/>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13" name="文本框 12"/>
          <p:cNvSpPr txBox="1"/>
          <p:nvPr/>
        </p:nvSpPr>
        <p:spPr>
          <a:xfrm>
            <a:off x="269240" y="1410335"/>
            <a:ext cx="7228840" cy="4831080"/>
          </a:xfrm>
          <a:prstGeom prst="rect">
            <a:avLst/>
          </a:prstGeom>
          <a:noFill/>
        </p:spPr>
        <p:txBody>
          <a:bodyPr wrap="square" rtlCol="0">
            <a:spAutoFit/>
          </a:bodyPr>
          <a:p>
            <a:pPr fontAlgn="auto">
              <a:lnSpc>
                <a:spcPts val="3080"/>
              </a:lnSpc>
            </a:pPr>
            <a:r>
              <a:rPr lang="zh-CN" altLang="en-US" sz="2400">
                <a:latin typeface="微软雅黑" panose="020B0503020204020204" pitchFamily="34" charset="-122"/>
                <a:ea typeface="微软雅黑" panose="020B0503020204020204" pitchFamily="34" charset="-122"/>
              </a:rPr>
              <a:t>定义：颅内动脉瘤（ intracranial aneurysm，</a:t>
            </a:r>
            <a:r>
              <a:rPr lang="en-US" altLang="zh-CN" sz="2400">
                <a:latin typeface="微软雅黑" panose="020B0503020204020204" pitchFamily="34" charset="-122"/>
                <a:ea typeface="微软雅黑" panose="020B0503020204020204" pitchFamily="34" charset="-122"/>
              </a:rPr>
              <a:t>IA</a:t>
            </a:r>
            <a:r>
              <a:rPr lang="zh-CN" altLang="en-US" sz="2400">
                <a:latin typeface="微软雅黑" panose="020B0503020204020204" pitchFamily="34" charset="-122"/>
                <a:ea typeface="微软雅黑" panose="020B0503020204020204" pitchFamily="34" charset="-122"/>
              </a:rPr>
              <a:t>）是颅内动脉由于先天发育异常或后天损伤等因素导致局部的血管壁损害，在血流动力学负荷和其他因素作用下，逐渐扩张形成的异常膨出。</a:t>
            </a:r>
            <a:endParaRPr lang="zh-CN" altLang="en-US" sz="2400">
              <a:latin typeface="微软雅黑" panose="020B0503020204020204" pitchFamily="34" charset="-122"/>
              <a:ea typeface="微软雅黑" panose="020B0503020204020204" pitchFamily="34" charset="-122"/>
            </a:endParaRPr>
          </a:p>
          <a:p>
            <a:pPr fontAlgn="auto">
              <a:lnSpc>
                <a:spcPts val="3080"/>
              </a:lnSpc>
            </a:pPr>
            <a:endParaRPr lang="zh-CN" altLang="en-US" sz="2400">
              <a:latin typeface="微软雅黑" panose="020B0503020204020204" pitchFamily="34" charset="-122"/>
              <a:ea typeface="微软雅黑" panose="020B0503020204020204" pitchFamily="34" charset="-122"/>
            </a:endParaRPr>
          </a:p>
          <a:p>
            <a:pPr fontAlgn="auto">
              <a:lnSpc>
                <a:spcPts val="3080"/>
              </a:lnSpc>
            </a:pPr>
            <a:r>
              <a:rPr lang="zh-CN" altLang="en-US" sz="2400">
                <a:latin typeface="微软雅黑" panose="020B0503020204020204" pitchFamily="34" charset="-122"/>
                <a:ea typeface="微软雅黑" panose="020B0503020204020204" pitchFamily="34" charset="-122"/>
              </a:rPr>
              <a:t>流行病学：</a:t>
            </a:r>
            <a:endParaRPr lang="zh-CN" altLang="en-US" sz="2400">
              <a:latin typeface="微软雅黑" panose="020B0503020204020204" pitchFamily="34" charset="-122"/>
              <a:ea typeface="微软雅黑" panose="020B0503020204020204" pitchFamily="34" charset="-122"/>
            </a:endParaRPr>
          </a:p>
          <a:p>
            <a:pPr marL="342900" indent="-342900" fontAlgn="auto">
              <a:lnSpc>
                <a:spcPts val="3080"/>
              </a:lnSpc>
              <a:buFont typeface="Arial" panose="020B0604020202020204" pitchFamily="34" charset="0"/>
              <a:buChar char="•"/>
            </a:pPr>
            <a:r>
              <a:rPr lang="zh-CN" altLang="en-US" sz="2400">
                <a:latin typeface="微软雅黑" panose="020B0503020204020204" pitchFamily="34" charset="-122"/>
                <a:ea typeface="微软雅黑" panose="020B0503020204020204" pitchFamily="34" charset="-122"/>
              </a:rPr>
              <a:t>人群中颅内动脉瘤的患病率约为 2% ～ 7% ；</a:t>
            </a:r>
            <a:endParaRPr lang="zh-CN" altLang="en-US" sz="2400">
              <a:latin typeface="微软雅黑" panose="020B0503020204020204" pitchFamily="34" charset="-122"/>
              <a:ea typeface="微软雅黑" panose="020B0503020204020204" pitchFamily="34" charset="-122"/>
            </a:endParaRPr>
          </a:p>
          <a:p>
            <a:pPr marL="342900" indent="-342900" fontAlgn="auto">
              <a:lnSpc>
                <a:spcPts val="3080"/>
              </a:lnSpc>
              <a:buFont typeface="Arial" panose="020B0604020202020204" pitchFamily="34" charset="0"/>
              <a:buChar char="•"/>
            </a:pPr>
            <a:r>
              <a:rPr lang="zh-CN" altLang="en-US" sz="2400">
                <a:latin typeface="微软雅黑" panose="020B0503020204020204" pitchFamily="34" charset="-122"/>
                <a:ea typeface="微软雅黑" panose="020B0503020204020204" pitchFamily="34" charset="-122"/>
              </a:rPr>
              <a:t>任何年龄均可发病，40 ～ 60 岁常见，女性发病率高于男性；</a:t>
            </a:r>
            <a:endParaRPr lang="zh-CN" altLang="en-US" sz="2400">
              <a:latin typeface="微软雅黑" panose="020B0503020204020204" pitchFamily="34" charset="-122"/>
              <a:ea typeface="微软雅黑" panose="020B0503020204020204" pitchFamily="34" charset="-122"/>
            </a:endParaRPr>
          </a:p>
          <a:p>
            <a:pPr marL="342900" indent="-342900" fontAlgn="auto">
              <a:lnSpc>
                <a:spcPts val="3080"/>
              </a:lnSpc>
              <a:buFont typeface="Arial" panose="020B0604020202020204" pitchFamily="34" charset="0"/>
              <a:buChar char="•"/>
            </a:pPr>
            <a:r>
              <a:rPr lang="zh-CN" altLang="en-US" sz="2400">
                <a:latin typeface="微软雅黑" panose="020B0503020204020204" pitchFamily="34" charset="-122"/>
                <a:ea typeface="微软雅黑" panose="020B0503020204020204" pitchFamily="34" charset="-122"/>
              </a:rPr>
              <a:t>常致病人残废或死亡，幸存者可</a:t>
            </a:r>
            <a:r>
              <a:rPr lang="zh-CN" altLang="en-US" sz="2400">
                <a:latin typeface="微软雅黑" panose="020B0503020204020204" pitchFamily="34" charset="-122"/>
                <a:ea typeface="微软雅黑" panose="020B0503020204020204" pitchFamily="34" charset="-122"/>
              </a:rPr>
              <a:t>再次出血；</a:t>
            </a:r>
            <a:endParaRPr lang="zh-CN" altLang="en-US" sz="2400">
              <a:latin typeface="微软雅黑" panose="020B0503020204020204" pitchFamily="34" charset="-122"/>
              <a:ea typeface="微软雅黑" panose="020B0503020204020204" pitchFamily="34" charset="-122"/>
            </a:endParaRPr>
          </a:p>
          <a:p>
            <a:pPr marL="342900" indent="-342900" fontAlgn="auto">
              <a:lnSpc>
                <a:spcPts val="3080"/>
              </a:lnSpc>
              <a:buFont typeface="Arial" panose="020B0604020202020204" pitchFamily="34" charset="0"/>
              <a:buChar char="•"/>
            </a:pPr>
            <a:r>
              <a:rPr lang="zh-CN" altLang="en-US" sz="2400">
                <a:latin typeface="微软雅黑" panose="020B0503020204020204" pitchFamily="34" charset="-122"/>
                <a:ea typeface="微软雅黑" panose="020B0503020204020204" pitchFamily="34" charset="-122"/>
              </a:rPr>
              <a:t>多种因素与动脉瘤的发生、发展以及破裂相关，其中已知的可控因素包括高血压、吸烟与饮酒。</a:t>
            </a:r>
            <a:endParaRPr lang="zh-CN" altLang="en-US" sz="2400">
              <a:latin typeface="微软雅黑" panose="020B0503020204020204" pitchFamily="34" charset="-122"/>
              <a:ea typeface="微软雅黑" panose="020B0503020204020204" pitchFamily="34" charset="-122"/>
            </a:endParaRPr>
          </a:p>
        </p:txBody>
      </p:sp>
      <p:pic>
        <p:nvPicPr>
          <p:cNvPr id="10" name="Picture 6" descr="动脉扩张模型-彩色"/>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8735" y="1992630"/>
            <a:ext cx="3250565" cy="287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线形标注 2 11"/>
          <p:cNvSpPr/>
          <p:nvPr/>
        </p:nvSpPr>
        <p:spPr>
          <a:xfrm flipH="1">
            <a:off x="7658680" y="5134131"/>
            <a:ext cx="3580843" cy="1323924"/>
          </a:xfrm>
          <a:prstGeom prst="borderCallout2">
            <a:avLst>
              <a:gd name="adj1" fmla="val 18750"/>
              <a:gd name="adj2" fmla="val -77"/>
              <a:gd name="adj3" fmla="val -52111"/>
              <a:gd name="adj4" fmla="val 716"/>
              <a:gd name="adj5" fmla="val -140126"/>
              <a:gd name="adj6" fmla="val 5580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r>
              <a:rPr kumimoji="1" lang="zh-CN" altLang="en-US" sz="1600" dirty="0">
                <a:latin typeface="微软雅黑" panose="020B0503020204020204" pitchFamily="34" charset="-122"/>
                <a:ea typeface="微软雅黑" panose="020B0503020204020204" pitchFamily="34" charset="-122"/>
              </a:rPr>
              <a:t>动脉瘤为囊性，呈球形或浆果状，外观紫红色，瘤壁极薄，术中可见瘤内的血流旋涡。瘤顶更薄，</a:t>
            </a:r>
            <a:r>
              <a:rPr kumimoji="1" lang="en-US" altLang="zh-CN" sz="1600" dirty="0">
                <a:latin typeface="微软雅黑" panose="020B0503020204020204" pitchFamily="34" charset="-122"/>
                <a:ea typeface="微软雅黑" panose="020B0503020204020204" pitchFamily="34" charset="-122"/>
              </a:rPr>
              <a:t>98</a:t>
            </a:r>
            <a:r>
              <a:rPr kumimoji="1" lang="zh-CN" altLang="en-US" sz="1600" dirty="0">
                <a:latin typeface="微软雅黑" panose="020B0503020204020204" pitchFamily="34" charset="-122"/>
                <a:ea typeface="微软雅黑" panose="020B0503020204020204" pitchFamily="34" charset="-122"/>
              </a:rPr>
              <a:t>％的动脉瘤出血位于瘤顶。</a:t>
            </a:r>
            <a:endParaRPr kumimoji="1"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bwMode="gray">
          <a:xfrm>
            <a:off x="6179113" y="1405456"/>
            <a:ext cx="5515819" cy="2487162"/>
          </a:xfrm>
          <a:custGeom>
            <a:avLst/>
            <a:gdLst>
              <a:gd name="connsiteX0" fmla="*/ 0 w 5515819"/>
              <a:gd name="connsiteY0" fmla="*/ 0 h 2487162"/>
              <a:gd name="connsiteX1" fmla="*/ 5047213 w 5515819"/>
              <a:gd name="connsiteY1" fmla="*/ 0 h 2487162"/>
              <a:gd name="connsiteX2" fmla="*/ 5047213 w 5515819"/>
              <a:gd name="connsiteY2" fmla="*/ 2 h 2487162"/>
              <a:gd name="connsiteX3" fmla="*/ 5515819 w 5515819"/>
              <a:gd name="connsiteY3" fmla="*/ 2 h 2487162"/>
              <a:gd name="connsiteX4" fmla="*/ 5515819 w 5515819"/>
              <a:gd name="connsiteY4" fmla="*/ 2487162 h 2487162"/>
              <a:gd name="connsiteX5" fmla="*/ 5047213 w 5515819"/>
              <a:gd name="connsiteY5" fmla="*/ 2487162 h 2487162"/>
              <a:gd name="connsiteX6" fmla="*/ 4988730 w 5515819"/>
              <a:gd name="connsiteY6" fmla="*/ 2487162 h 2487162"/>
              <a:gd name="connsiteX7" fmla="*/ 4947632 w 5515819"/>
              <a:gd name="connsiteY7" fmla="*/ 2487162 h 2487162"/>
              <a:gd name="connsiteX8" fmla="*/ 4932987 w 5515819"/>
              <a:gd name="connsiteY8" fmla="*/ 2487162 h 2487162"/>
              <a:gd name="connsiteX9" fmla="*/ 1304272 w 5515819"/>
              <a:gd name="connsiteY9" fmla="*/ 2487162 h 2487162"/>
              <a:gd name="connsiteX10" fmla="*/ 1299752 w 5515819"/>
              <a:gd name="connsiteY10" fmla="*/ 2444058 h 2487162"/>
              <a:gd name="connsiteX11" fmla="*/ 1291888 w 5515819"/>
              <a:gd name="connsiteY11" fmla="*/ 2369049 h 2487162"/>
              <a:gd name="connsiteX12" fmla="*/ 1288440 w 5515819"/>
              <a:gd name="connsiteY12" fmla="*/ 2346461 h 2487162"/>
              <a:gd name="connsiteX13" fmla="*/ 0 w 5515819"/>
              <a:gd name="connsiteY13" fmla="*/ 1164161 h 2487162"/>
              <a:gd name="connsiteX14" fmla="*/ 0 w 5515819"/>
              <a:gd name="connsiteY14" fmla="*/ 0 h 248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15819" h="2487162">
                <a:moveTo>
                  <a:pt x="0" y="0"/>
                </a:moveTo>
                <a:cubicBezTo>
                  <a:pt x="0" y="0"/>
                  <a:pt x="0" y="0"/>
                  <a:pt x="5047213" y="0"/>
                </a:cubicBezTo>
                <a:lnTo>
                  <a:pt x="5047213" y="2"/>
                </a:lnTo>
                <a:lnTo>
                  <a:pt x="5515819" y="2"/>
                </a:lnTo>
                <a:lnTo>
                  <a:pt x="5515819" y="2487162"/>
                </a:lnTo>
                <a:lnTo>
                  <a:pt x="5047213" y="2487162"/>
                </a:lnTo>
                <a:cubicBezTo>
                  <a:pt x="5047213" y="2487162"/>
                  <a:pt x="5047213" y="2487162"/>
                  <a:pt x="4988730" y="2487162"/>
                </a:cubicBezTo>
                <a:lnTo>
                  <a:pt x="4947632" y="2487162"/>
                </a:lnTo>
                <a:lnTo>
                  <a:pt x="4932987" y="2487162"/>
                </a:lnTo>
                <a:cubicBezTo>
                  <a:pt x="4681691" y="2487162"/>
                  <a:pt x="3877544" y="2487162"/>
                  <a:pt x="1304272" y="2487162"/>
                </a:cubicBezTo>
                <a:cubicBezTo>
                  <a:pt x="1303438" y="2472694"/>
                  <a:pt x="1302382" y="2458284"/>
                  <a:pt x="1299752" y="2444058"/>
                </a:cubicBezTo>
                <a:cubicBezTo>
                  <a:pt x="1299168" y="2418731"/>
                  <a:pt x="1296571" y="2393694"/>
                  <a:pt x="1291888" y="2369049"/>
                </a:cubicBezTo>
                <a:cubicBezTo>
                  <a:pt x="1291283" y="2361429"/>
                  <a:pt x="1290133" y="2353896"/>
                  <a:pt x="1288440" y="2346461"/>
                </a:cubicBezTo>
                <a:cubicBezTo>
                  <a:pt x="1195146" y="1702891"/>
                  <a:pt x="659759" y="1202956"/>
                  <a:pt x="0" y="1164161"/>
                </a:cubicBezTo>
                <a:cubicBezTo>
                  <a:pt x="0" y="1107907"/>
                  <a:pt x="0" y="884802"/>
                  <a:pt x="0" y="0"/>
                </a:cubicBezTo>
                <a:close/>
              </a:path>
            </a:pathLst>
          </a:custGeom>
          <a:solidFill>
            <a:schemeClr val="bg1"/>
          </a:solidFill>
          <a:ln w="6350">
            <a:solidFill>
              <a:schemeClr val="accent1"/>
            </a:solidFill>
            <a:miter lim="800000"/>
          </a:ln>
          <a:effectLst/>
        </p:spPr>
        <p:txBody>
          <a:bodyPr wrap="square" lIns="108046" tIns="72031" rIns="108046" bIns="144062" anchor="b" anchorCtr="0">
            <a:noAutofit/>
          </a:bodyPr>
          <a:lstStyle/>
          <a:p>
            <a:pPr lvl="0" algn="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endParaRPr>
          </a:p>
        </p:txBody>
      </p:sp>
      <p:sp>
        <p:nvSpPr>
          <p:cNvPr id="41" name="任意多边形: 形状 40"/>
          <p:cNvSpPr/>
          <p:nvPr/>
        </p:nvSpPr>
        <p:spPr>
          <a:xfrm>
            <a:off x="497071" y="4053470"/>
            <a:ext cx="5508929" cy="2487162"/>
          </a:xfrm>
          <a:custGeom>
            <a:avLst/>
            <a:gdLst>
              <a:gd name="connsiteX0" fmla="*/ 0 w 5508929"/>
              <a:gd name="connsiteY0" fmla="*/ 0 h 2487162"/>
              <a:gd name="connsiteX1" fmla="*/ 460592 w 5508929"/>
              <a:gd name="connsiteY1" fmla="*/ 0 h 2487162"/>
              <a:gd name="connsiteX2" fmla="*/ 467904 w 5508929"/>
              <a:gd name="connsiteY2" fmla="*/ 0 h 2487162"/>
              <a:gd name="connsiteX3" fmla="*/ 485270 w 5508929"/>
              <a:gd name="connsiteY3" fmla="*/ 0 h 2487162"/>
              <a:gd name="connsiteX4" fmla="*/ 519089 w 5508929"/>
              <a:gd name="connsiteY4" fmla="*/ 0 h 2487162"/>
              <a:gd name="connsiteX5" fmla="*/ 574843 w 5508929"/>
              <a:gd name="connsiteY5" fmla="*/ 0 h 2487162"/>
              <a:gd name="connsiteX6" fmla="*/ 583424 w 5508929"/>
              <a:gd name="connsiteY6" fmla="*/ 0 h 2487162"/>
              <a:gd name="connsiteX7" fmla="*/ 658018 w 5508929"/>
              <a:gd name="connsiteY7" fmla="*/ 0 h 2487162"/>
              <a:gd name="connsiteX8" fmla="*/ 4204367 w 5508929"/>
              <a:gd name="connsiteY8" fmla="*/ 0 h 2487162"/>
              <a:gd name="connsiteX9" fmla="*/ 5508929 w 5508929"/>
              <a:gd name="connsiteY9" fmla="*/ 1304033 h 2487162"/>
              <a:gd name="connsiteX10" fmla="*/ 5508929 w 5508929"/>
              <a:gd name="connsiteY10" fmla="*/ 2487162 h 2487162"/>
              <a:gd name="connsiteX11" fmla="*/ 460592 w 5508929"/>
              <a:gd name="connsiteY11" fmla="*/ 2487162 h 2487162"/>
              <a:gd name="connsiteX12" fmla="*/ 460592 w 5508929"/>
              <a:gd name="connsiteY12" fmla="*/ 2487160 h 2487162"/>
              <a:gd name="connsiteX13" fmla="*/ 0 w 5508929"/>
              <a:gd name="connsiteY13" fmla="*/ 2487160 h 248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08929" h="2487162">
                <a:moveTo>
                  <a:pt x="0" y="0"/>
                </a:moveTo>
                <a:lnTo>
                  <a:pt x="460592" y="0"/>
                </a:lnTo>
                <a:lnTo>
                  <a:pt x="467904" y="0"/>
                </a:lnTo>
                <a:lnTo>
                  <a:pt x="485270" y="0"/>
                </a:lnTo>
                <a:lnTo>
                  <a:pt x="519089" y="0"/>
                </a:lnTo>
                <a:lnTo>
                  <a:pt x="574843" y="0"/>
                </a:lnTo>
                <a:lnTo>
                  <a:pt x="583424" y="0"/>
                </a:lnTo>
                <a:lnTo>
                  <a:pt x="658018" y="0"/>
                </a:lnTo>
                <a:cubicBezTo>
                  <a:pt x="987061" y="0"/>
                  <a:pt x="1864508" y="0"/>
                  <a:pt x="4204367" y="0"/>
                </a:cubicBezTo>
                <a:cubicBezTo>
                  <a:pt x="4244685" y="699515"/>
                  <a:pt x="4806251" y="1260853"/>
                  <a:pt x="5508929" y="1304033"/>
                </a:cubicBezTo>
                <a:cubicBezTo>
                  <a:pt x="5508929" y="1304033"/>
                  <a:pt x="5508929" y="1304033"/>
                  <a:pt x="5508929" y="2487162"/>
                </a:cubicBezTo>
                <a:cubicBezTo>
                  <a:pt x="5508929" y="2487162"/>
                  <a:pt x="5508929" y="2487162"/>
                  <a:pt x="460592" y="2487162"/>
                </a:cubicBezTo>
                <a:lnTo>
                  <a:pt x="460592" y="2487160"/>
                </a:lnTo>
                <a:lnTo>
                  <a:pt x="0" y="2487160"/>
                </a:lnTo>
                <a:close/>
              </a:path>
            </a:pathLst>
          </a:custGeom>
          <a:solidFill>
            <a:schemeClr val="bg1"/>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285750" indent="-285750" fontAlgn="auto">
              <a:lnSpc>
                <a:spcPct val="150000"/>
              </a:lnSpc>
              <a:buFont typeface="Arial" panose="020B0604020202020204" pitchFamily="34" charset="0"/>
              <a:buChar char="•"/>
            </a:pPr>
            <a:r>
              <a:rPr lang="zh-CN" altLang="en-US" dirty="0">
                <a:solidFill>
                  <a:schemeClr val="tx1"/>
                </a:solidFill>
                <a:latin typeface="微软雅黑" panose="020B0503020204020204" pitchFamily="34" charset="-122"/>
                <a:ea typeface="微软雅黑" panose="020B0503020204020204" pitchFamily="34" charset="-122"/>
                <a:sym typeface="+mn-ea"/>
              </a:rPr>
              <a:t>颈内动脉后交通</a:t>
            </a:r>
            <a:r>
              <a:rPr lang="zh-CN" altLang="en-US" dirty="0">
                <a:solidFill>
                  <a:schemeClr val="tx1"/>
                </a:solidFill>
                <a:latin typeface="微软雅黑" panose="020B0503020204020204" pitchFamily="34" charset="-122"/>
                <a:ea typeface="微软雅黑" panose="020B0503020204020204" pitchFamily="34" charset="-122"/>
                <a:sym typeface="+mn-ea"/>
              </a:rPr>
              <a:t>支</a:t>
            </a:r>
            <a:endParaRPr lang="zh-CN" altLang="en-US"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zh-CN" altLang="en-US" dirty="0">
                <a:solidFill>
                  <a:schemeClr val="tx1"/>
                </a:solidFill>
                <a:latin typeface="微软雅黑" panose="020B0503020204020204" pitchFamily="34" charset="-122"/>
                <a:ea typeface="微软雅黑" panose="020B0503020204020204" pitchFamily="34" charset="-122"/>
                <a:sym typeface="+mn-ea"/>
              </a:rPr>
              <a:t>颈内动脉其他</a:t>
            </a:r>
            <a:r>
              <a:rPr lang="zh-CN" altLang="en-US" dirty="0">
                <a:solidFill>
                  <a:schemeClr val="tx1"/>
                </a:solidFill>
                <a:latin typeface="微软雅黑" panose="020B0503020204020204" pitchFamily="34" charset="-122"/>
                <a:ea typeface="微软雅黑" panose="020B0503020204020204" pitchFamily="34" charset="-122"/>
                <a:sym typeface="+mn-ea"/>
              </a:rPr>
              <a:t>部位</a:t>
            </a:r>
            <a:endParaRPr lang="zh-CN" altLang="en-US"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zh-CN" altLang="en-US" dirty="0">
                <a:solidFill>
                  <a:schemeClr val="tx1"/>
                </a:solidFill>
                <a:latin typeface="微软雅黑" panose="020B0503020204020204" pitchFamily="34" charset="-122"/>
                <a:ea typeface="微软雅黑" panose="020B0503020204020204" pitchFamily="34" charset="-122"/>
                <a:sym typeface="+mn-ea"/>
              </a:rPr>
              <a:t>前交通</a:t>
            </a:r>
            <a:r>
              <a:rPr lang="zh-CN" altLang="en-US" dirty="0">
                <a:solidFill>
                  <a:schemeClr val="tx1"/>
                </a:solidFill>
                <a:latin typeface="微软雅黑" panose="020B0503020204020204" pitchFamily="34" charset="-122"/>
                <a:ea typeface="微软雅黑" panose="020B0503020204020204" pitchFamily="34" charset="-122"/>
                <a:sym typeface="+mn-ea"/>
              </a:rPr>
              <a:t>支</a:t>
            </a:r>
            <a:endParaRPr lang="zh-CN" altLang="en-US"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zh-CN" altLang="en-US" dirty="0">
                <a:solidFill>
                  <a:schemeClr val="tx1"/>
                </a:solidFill>
                <a:latin typeface="微软雅黑" panose="020B0503020204020204" pitchFamily="34" charset="-122"/>
                <a:ea typeface="微软雅黑" panose="020B0503020204020204" pitchFamily="34" charset="-122"/>
                <a:sym typeface="+mn-ea"/>
              </a:rPr>
              <a:t>大脑中动脉</a:t>
            </a:r>
            <a:endParaRPr lang="zh-CN" altLang="en-US"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zh-CN" altLang="en-US" dirty="0">
                <a:solidFill>
                  <a:schemeClr val="tx1"/>
                </a:solidFill>
                <a:latin typeface="微软雅黑" panose="020B0503020204020204" pitchFamily="34" charset="-122"/>
                <a:ea typeface="微软雅黑" panose="020B0503020204020204" pitchFamily="34" charset="-122"/>
                <a:sym typeface="+mn-ea"/>
              </a:rPr>
              <a:t>大脑前动脉等</a:t>
            </a:r>
            <a:r>
              <a:rPr lang="zh-CN" altLang="en-US"/>
              <a:t>脉及前交通动脉</a:t>
            </a:r>
            <a:endParaRPr lang="zh-CN" altLang="en-US"/>
          </a:p>
          <a:p>
            <a:pPr marL="285750" indent="-285750" fontAlgn="auto">
              <a:lnSpc>
                <a:spcPct val="150000"/>
              </a:lnSpc>
              <a:buFont typeface="Arial" panose="020B0604020202020204" pitchFamily="34" charset="0"/>
              <a:buChar char="•"/>
            </a:pPr>
            <a:r>
              <a:rPr lang="zh-CN" altLang="en-US"/>
              <a:t>• 大脑中动脉</a:t>
            </a:r>
            <a:endParaRPr lang="zh-CN" altLang="en-US"/>
          </a:p>
        </p:txBody>
      </p:sp>
      <p:sp>
        <p:nvSpPr>
          <p:cNvPr id="43" name="任意多边形: 形状 42"/>
          <p:cNvSpPr/>
          <p:nvPr/>
        </p:nvSpPr>
        <p:spPr bwMode="gray">
          <a:xfrm>
            <a:off x="6179115" y="4053470"/>
            <a:ext cx="5515816" cy="2487162"/>
          </a:xfrm>
          <a:custGeom>
            <a:avLst/>
            <a:gdLst>
              <a:gd name="connsiteX0" fmla="*/ 1304562 w 5515816"/>
              <a:gd name="connsiteY0" fmla="*/ 0 h 2487162"/>
              <a:gd name="connsiteX1" fmla="*/ 4708212 w 5515816"/>
              <a:gd name="connsiteY1" fmla="*/ 0 h 2487162"/>
              <a:gd name="connsiteX2" fmla="*/ 4917490 w 5515816"/>
              <a:gd name="connsiteY2" fmla="*/ 0 h 2487162"/>
              <a:gd name="connsiteX3" fmla="*/ 5048337 w 5515816"/>
              <a:gd name="connsiteY3" fmla="*/ 0 h 2487162"/>
              <a:gd name="connsiteX4" fmla="*/ 5515816 w 5515816"/>
              <a:gd name="connsiteY4" fmla="*/ 0 h 2487162"/>
              <a:gd name="connsiteX5" fmla="*/ 5515816 w 5515816"/>
              <a:gd name="connsiteY5" fmla="*/ 2487160 h 2487162"/>
              <a:gd name="connsiteX6" fmla="*/ 5048337 w 5515816"/>
              <a:gd name="connsiteY6" fmla="*/ 2487160 h 2487162"/>
              <a:gd name="connsiteX7" fmla="*/ 5048337 w 5515816"/>
              <a:gd name="connsiteY7" fmla="*/ 2487162 h 2487162"/>
              <a:gd name="connsiteX8" fmla="*/ 0 w 5515816"/>
              <a:gd name="connsiteY8" fmla="*/ 2487162 h 2487162"/>
              <a:gd name="connsiteX9" fmla="*/ 0 w 5515816"/>
              <a:gd name="connsiteY9" fmla="*/ 1304033 h 2487162"/>
              <a:gd name="connsiteX10" fmla="*/ 1304562 w 5515816"/>
              <a:gd name="connsiteY10" fmla="*/ 0 h 248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15816" h="2487162">
                <a:moveTo>
                  <a:pt x="1304562" y="0"/>
                </a:moveTo>
                <a:cubicBezTo>
                  <a:pt x="1304562" y="0"/>
                  <a:pt x="1304562" y="0"/>
                  <a:pt x="4708212" y="0"/>
                </a:cubicBezTo>
                <a:lnTo>
                  <a:pt x="4917490" y="0"/>
                </a:lnTo>
                <a:lnTo>
                  <a:pt x="5048337" y="0"/>
                </a:lnTo>
                <a:lnTo>
                  <a:pt x="5515816" y="0"/>
                </a:lnTo>
                <a:lnTo>
                  <a:pt x="5515816" y="2487160"/>
                </a:lnTo>
                <a:lnTo>
                  <a:pt x="5048337" y="2487160"/>
                </a:lnTo>
                <a:lnTo>
                  <a:pt x="5048337" y="2487162"/>
                </a:lnTo>
                <a:cubicBezTo>
                  <a:pt x="5048337" y="2487162"/>
                  <a:pt x="5048337" y="2487162"/>
                  <a:pt x="0" y="2487162"/>
                </a:cubicBezTo>
                <a:cubicBezTo>
                  <a:pt x="0" y="2487162"/>
                  <a:pt x="0" y="2487162"/>
                  <a:pt x="0" y="1304033"/>
                </a:cubicBezTo>
                <a:cubicBezTo>
                  <a:pt x="702678" y="1260853"/>
                  <a:pt x="1264244" y="699515"/>
                  <a:pt x="1304562" y="0"/>
                </a:cubicBezTo>
                <a:close/>
              </a:path>
            </a:pathLst>
          </a:custGeom>
          <a:solidFill>
            <a:schemeClr val="bg1"/>
          </a:solidFill>
          <a:ln w="6350">
            <a:solidFill>
              <a:schemeClr val="accent1"/>
            </a:solidFill>
            <a:miter lim="800000"/>
          </a:ln>
          <a:effectLst/>
        </p:spPr>
        <p:txBody>
          <a:bodyPr wrap="square" lIns="108046" tIns="144062" rIns="108046" bIns="144062" anchor="t" anchorCtr="0">
            <a:noAutofit/>
          </a:bodyPr>
          <a:lstStyle/>
          <a:p>
            <a:pPr lvl="0" algn="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endParaRPr>
          </a:p>
        </p:txBody>
      </p:sp>
      <p:sp>
        <p:nvSpPr>
          <p:cNvPr id="14" name="Rectangle 19"/>
          <p:cNvSpPr>
            <a:spLocks noChangeArrowheads="1"/>
          </p:cNvSpPr>
          <p:nvPr/>
        </p:nvSpPr>
        <p:spPr bwMode="gray">
          <a:xfrm>
            <a:off x="497072" y="6105273"/>
            <a:ext cx="5508928" cy="435360"/>
          </a:xfrm>
          <a:prstGeom prst="rect">
            <a:avLst/>
          </a:prstGeom>
          <a:solidFill>
            <a:schemeClr val="accent1"/>
          </a:solidFill>
          <a:ln w="12700">
            <a:noFill/>
            <a:miter lim="800000"/>
          </a:ln>
          <a:effectLst/>
        </p:spPr>
        <p:txBody>
          <a:bodyPr lIns="108046" tIns="72031" rIns="108046" bIns="72031" anchor="ctr"/>
          <a:lstStyle/>
          <a:p>
            <a:pPr defTabSz="802005" eaLnBrk="0" hangingPunct="0"/>
            <a:r>
              <a:rPr lang="zh-CN" altLang="en-US" sz="1600" b="1" spc="300" noProof="1">
                <a:solidFill>
                  <a:srgbClr val="FFFFFF"/>
                </a:solidFill>
                <a:latin typeface="微软雅黑" panose="020B0503020204020204" pitchFamily="34" charset="-122"/>
                <a:ea typeface="微软雅黑" panose="020B0503020204020204" pitchFamily="34" charset="-122"/>
                <a:cs typeface="Arial" panose="020B0604020202020204" pitchFamily="34" charset="0"/>
              </a:rPr>
              <a:t>部位</a:t>
            </a:r>
            <a:endParaRPr lang="zh-CN" altLang="en-US" sz="1600" b="1" spc="300" noProof="1">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6" name="Rectangle 19"/>
          <p:cNvSpPr>
            <a:spLocks noChangeArrowheads="1"/>
          </p:cNvSpPr>
          <p:nvPr/>
        </p:nvSpPr>
        <p:spPr bwMode="gray">
          <a:xfrm>
            <a:off x="6179112" y="6105273"/>
            <a:ext cx="5515819" cy="435360"/>
          </a:xfrm>
          <a:prstGeom prst="rect">
            <a:avLst/>
          </a:prstGeom>
          <a:solidFill>
            <a:schemeClr val="accent1"/>
          </a:solidFill>
          <a:ln w="12700">
            <a:noFill/>
            <a:miter lim="800000"/>
          </a:ln>
          <a:effectLst/>
        </p:spPr>
        <p:txBody>
          <a:bodyPr lIns="108046" tIns="72031" rIns="108046" bIns="72031" anchor="ctr"/>
          <a:lstStyle/>
          <a:p>
            <a:pPr defTabSz="802005" eaLnBrk="0" hangingPunct="0"/>
            <a:r>
              <a:rPr lang="zh-CN" altLang="en-US" sz="1600" b="1" spc="300" noProof="1">
                <a:solidFill>
                  <a:srgbClr val="FFFFFF"/>
                </a:solidFill>
                <a:latin typeface="微软雅黑" panose="020B0503020204020204" pitchFamily="34" charset="-122"/>
                <a:ea typeface="微软雅黑" panose="020B0503020204020204" pitchFamily="34" charset="-122"/>
                <a:cs typeface="Arial" panose="020B0604020202020204" pitchFamily="34" charset="0"/>
              </a:rPr>
              <a:t> </a:t>
            </a:r>
            <a:r>
              <a:rPr lang="zh-CN" altLang="en-US" sz="1600" b="1" spc="300" noProof="1">
                <a:solidFill>
                  <a:srgbClr val="FFFFFF"/>
                </a:solidFill>
                <a:latin typeface="微软雅黑" panose="020B0503020204020204" pitchFamily="34" charset="-122"/>
                <a:ea typeface="微软雅黑" panose="020B0503020204020204" pitchFamily="34" charset="-122"/>
                <a:cs typeface="Arial" panose="020B0604020202020204" pitchFamily="34" charset="0"/>
              </a:rPr>
              <a:t>病因</a:t>
            </a:r>
            <a:endParaRPr lang="zh-CN" altLang="en-US" sz="1600" b="1" spc="300" noProof="1">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8" name="Rectangle 19"/>
          <p:cNvSpPr>
            <a:spLocks noChangeArrowheads="1"/>
          </p:cNvSpPr>
          <p:nvPr/>
        </p:nvSpPr>
        <p:spPr bwMode="gray">
          <a:xfrm>
            <a:off x="6169972" y="1405457"/>
            <a:ext cx="5524959" cy="435360"/>
          </a:xfrm>
          <a:prstGeom prst="rect">
            <a:avLst/>
          </a:prstGeom>
          <a:solidFill>
            <a:schemeClr val="accent1"/>
          </a:solidFill>
          <a:ln w="12700">
            <a:noFill/>
            <a:miter lim="800000"/>
          </a:ln>
          <a:effectLst/>
        </p:spPr>
        <p:txBody>
          <a:bodyPr lIns="108046" tIns="72031" rIns="108046" bIns="72031" anchor="ctr"/>
          <a:lstStyle/>
          <a:p>
            <a:pPr defTabSz="802005" eaLnBrk="0" hangingPunct="0"/>
            <a:r>
              <a:rPr lang="zh-CN" altLang="en-US" sz="1600" b="1" spc="300" noProof="1">
                <a:solidFill>
                  <a:srgbClr val="FFFFFF"/>
                </a:solidFill>
                <a:latin typeface="微软雅黑" panose="020B0503020204020204" pitchFamily="34" charset="-122"/>
                <a:ea typeface="微软雅黑" panose="020B0503020204020204" pitchFamily="34" charset="-122"/>
                <a:cs typeface="Arial" panose="020B0604020202020204" pitchFamily="34" charset="0"/>
              </a:rPr>
              <a:t> </a:t>
            </a:r>
            <a:r>
              <a:rPr lang="zh-CN" altLang="en-US" sz="1600" b="1" spc="300" noProof="1">
                <a:solidFill>
                  <a:srgbClr val="FFFFFF"/>
                </a:solidFill>
                <a:latin typeface="微软雅黑" panose="020B0503020204020204" pitchFamily="34" charset="-122"/>
                <a:ea typeface="微软雅黑" panose="020B0503020204020204" pitchFamily="34" charset="-122"/>
                <a:cs typeface="Arial" panose="020B0604020202020204" pitchFamily="34" charset="0"/>
              </a:rPr>
              <a:t>直径大小</a:t>
            </a:r>
            <a:endParaRPr lang="zh-CN" altLang="en-US" sz="1600" b="1" spc="300" noProof="1">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9" name="Rectangle 19"/>
          <p:cNvSpPr>
            <a:spLocks noChangeArrowheads="1"/>
          </p:cNvSpPr>
          <p:nvPr/>
        </p:nvSpPr>
        <p:spPr bwMode="gray">
          <a:xfrm>
            <a:off x="497071" y="1405457"/>
            <a:ext cx="5508929" cy="435360"/>
          </a:xfrm>
          <a:prstGeom prst="rect">
            <a:avLst/>
          </a:prstGeom>
          <a:solidFill>
            <a:schemeClr val="accent1"/>
          </a:solidFill>
          <a:ln w="12700">
            <a:noFill/>
            <a:round/>
          </a:ln>
          <a:effectLst/>
        </p:spPr>
        <p:txBody>
          <a:bodyPr wrap="none" lIns="91479" tIns="45740" rIns="91479" bIns="45740" anchor="ctr"/>
          <a:lstStyle/>
          <a:p>
            <a:r>
              <a:rPr lang="zh-CN" altLang="en-US" sz="1600" b="1" spc="300" noProof="1">
                <a:solidFill>
                  <a:schemeClr val="bg1"/>
                </a:solidFill>
                <a:latin typeface="微软雅黑" panose="020B0503020204020204" pitchFamily="34" charset="-122"/>
                <a:ea typeface="微软雅黑" panose="020B0503020204020204" pitchFamily="34" charset="-122"/>
              </a:rPr>
              <a:t> </a:t>
            </a:r>
            <a:r>
              <a:rPr lang="zh-CN" altLang="en-US" sz="1600" b="1" spc="300" noProof="1">
                <a:solidFill>
                  <a:schemeClr val="bg1"/>
                </a:solidFill>
                <a:latin typeface="微软雅黑" panose="020B0503020204020204" pitchFamily="34" charset="-122"/>
                <a:ea typeface="微软雅黑" panose="020B0503020204020204" pitchFamily="34" charset="-122"/>
              </a:rPr>
              <a:t>形态</a:t>
            </a:r>
            <a:endParaRPr lang="zh-CN" altLang="en-US" sz="1600" b="1" spc="300" noProof="1">
              <a:solidFill>
                <a:schemeClr val="bg1"/>
              </a:solidFill>
              <a:latin typeface="微软雅黑" panose="020B0503020204020204" pitchFamily="34" charset="-122"/>
              <a:ea typeface="微软雅黑" panose="020B0503020204020204" pitchFamily="34" charset="-122"/>
            </a:endParaRPr>
          </a:p>
        </p:txBody>
      </p:sp>
      <p:sp>
        <p:nvSpPr>
          <p:cNvPr id="23" name="TextBox 40"/>
          <p:cNvSpPr txBox="1"/>
          <p:nvPr/>
        </p:nvSpPr>
        <p:spPr>
          <a:xfrm>
            <a:off x="7385884" y="2043124"/>
            <a:ext cx="4262405" cy="175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30000"/>
              </a:lnSpc>
              <a:defRPr sz="1200" b="1">
                <a:solidFill>
                  <a:schemeClr val="tx1">
                    <a:lumMod val="75000"/>
                    <a:lumOff val="25000"/>
                  </a:schemeClr>
                </a:solidFill>
                <a:latin typeface="Microsoft YaHei Semibold" panose="020B0402040204020203" pitchFamily="34" charset="-122"/>
                <a:ea typeface="Microsoft YaHei Semibold" panose="020B0402040204020203" pitchFamily="34" charset="-122"/>
              </a:defRPr>
            </a:lvl1pPr>
          </a:lstStyle>
          <a:p>
            <a:pPr marL="285750" indent="-285750" fontAlgn="auto">
              <a:lnSpc>
                <a:spcPct val="150000"/>
              </a:lnSpc>
              <a:buFont typeface="Arial" panose="020B0604020202020204" pitchFamily="34" charset="0"/>
              <a:buChar char="•"/>
            </a:pPr>
            <a:r>
              <a:rPr lang="zh-CN" altLang="en-US" sz="1800" b="0" dirty="0">
                <a:solidFill>
                  <a:schemeClr val="tx1"/>
                </a:solidFill>
                <a:latin typeface="微软雅黑" panose="020B0503020204020204" pitchFamily="34" charset="-122"/>
                <a:ea typeface="微软雅黑" panose="020B0503020204020204" pitchFamily="34" charset="-122"/>
                <a:sym typeface="+mn-ea"/>
              </a:rPr>
              <a:t>＜</a:t>
            </a:r>
            <a:r>
              <a:rPr lang="en-US" altLang="zh-CN" sz="1800" b="0" dirty="0">
                <a:solidFill>
                  <a:schemeClr val="tx1"/>
                </a:solidFill>
                <a:latin typeface="微软雅黑" panose="020B0503020204020204" pitchFamily="34" charset="-122"/>
                <a:ea typeface="微软雅黑" panose="020B0503020204020204" pitchFamily="34" charset="-122"/>
                <a:sym typeface="+mn-ea"/>
              </a:rPr>
              <a:t>0.5cm</a:t>
            </a:r>
            <a:r>
              <a:rPr lang="zh-CN" altLang="en-US" sz="1800" b="0" dirty="0">
                <a:solidFill>
                  <a:schemeClr val="tx1"/>
                </a:solidFill>
                <a:latin typeface="微软雅黑" panose="020B0503020204020204" pitchFamily="34" charset="-122"/>
                <a:ea typeface="微软雅黑" panose="020B0503020204020204" pitchFamily="34" charset="-122"/>
                <a:sym typeface="+mn-ea"/>
              </a:rPr>
              <a:t>：小动脉</a:t>
            </a:r>
            <a:r>
              <a:rPr lang="zh-CN" altLang="en-US" sz="1800" b="0" dirty="0">
                <a:solidFill>
                  <a:schemeClr val="tx1"/>
                </a:solidFill>
                <a:latin typeface="微软雅黑" panose="020B0503020204020204" pitchFamily="34" charset="-122"/>
                <a:ea typeface="微软雅黑" panose="020B0503020204020204" pitchFamily="34" charset="-122"/>
                <a:sym typeface="+mn-ea"/>
              </a:rPr>
              <a:t>瘤</a:t>
            </a:r>
            <a:endParaRPr lang="zh-CN" altLang="en-US" sz="1800" b="0"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en-US" altLang="zh-CN" sz="1800" b="0" dirty="0">
                <a:solidFill>
                  <a:schemeClr val="tx1"/>
                </a:solidFill>
                <a:latin typeface="微软雅黑" panose="020B0503020204020204" pitchFamily="34" charset="-122"/>
                <a:ea typeface="微软雅黑" panose="020B0503020204020204" pitchFamily="34" charset="-122"/>
                <a:sym typeface="+mn-ea"/>
              </a:rPr>
              <a:t>≥0.5cm</a:t>
            </a:r>
            <a:r>
              <a:rPr lang="zh-CN" altLang="en-US" sz="1800" b="0" dirty="0">
                <a:solidFill>
                  <a:schemeClr val="tx1"/>
                </a:solidFill>
                <a:latin typeface="微软雅黑" panose="020B0503020204020204" pitchFamily="34" charset="-122"/>
                <a:ea typeface="微软雅黑" panose="020B0503020204020204" pitchFamily="34" charset="-122"/>
                <a:sym typeface="+mn-ea"/>
              </a:rPr>
              <a:t>且＜</a:t>
            </a:r>
            <a:r>
              <a:rPr lang="en-US" altLang="zh-CN" sz="1800" b="0" dirty="0">
                <a:solidFill>
                  <a:schemeClr val="tx1"/>
                </a:solidFill>
                <a:latin typeface="微软雅黑" panose="020B0503020204020204" pitchFamily="34" charset="-122"/>
                <a:ea typeface="微软雅黑" panose="020B0503020204020204" pitchFamily="34" charset="-122"/>
                <a:sym typeface="+mn-ea"/>
              </a:rPr>
              <a:t>1.5cm</a:t>
            </a:r>
            <a:r>
              <a:rPr lang="zh-CN" altLang="en-US" sz="1800" b="0" dirty="0">
                <a:solidFill>
                  <a:schemeClr val="tx1"/>
                </a:solidFill>
                <a:latin typeface="微软雅黑" panose="020B0503020204020204" pitchFamily="34" charset="-122"/>
                <a:ea typeface="微软雅黑" panose="020B0503020204020204" pitchFamily="34" charset="-122"/>
                <a:sym typeface="+mn-ea"/>
              </a:rPr>
              <a:t>：</a:t>
            </a:r>
            <a:r>
              <a:rPr lang="zh-CN" altLang="en-US" sz="1800" b="0" dirty="0">
                <a:solidFill>
                  <a:schemeClr val="tx1"/>
                </a:solidFill>
                <a:latin typeface="微软雅黑" panose="020B0503020204020204" pitchFamily="34" charset="-122"/>
                <a:ea typeface="微软雅黑" panose="020B0503020204020204" pitchFamily="34" charset="-122"/>
                <a:sym typeface="+mn-ea"/>
              </a:rPr>
              <a:t>一般动脉瘤</a:t>
            </a:r>
            <a:endParaRPr lang="zh-CN" altLang="en-US" sz="1800" b="0"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en-US" altLang="zh-CN" sz="1800" b="0" dirty="0">
                <a:solidFill>
                  <a:schemeClr val="tx1"/>
                </a:solidFill>
                <a:latin typeface="微软雅黑" panose="020B0503020204020204" pitchFamily="34" charset="-122"/>
                <a:ea typeface="微软雅黑" panose="020B0503020204020204" pitchFamily="34" charset="-122"/>
                <a:sym typeface="+mn-ea"/>
              </a:rPr>
              <a:t>≥1.5cm</a:t>
            </a:r>
            <a:r>
              <a:rPr lang="zh-CN" altLang="en-US" sz="1800" b="0" dirty="0">
                <a:solidFill>
                  <a:schemeClr val="tx1"/>
                </a:solidFill>
                <a:latin typeface="微软雅黑" panose="020B0503020204020204" pitchFamily="34" charset="-122"/>
                <a:ea typeface="微软雅黑" panose="020B0503020204020204" pitchFamily="34" charset="-122"/>
                <a:sym typeface="+mn-ea"/>
              </a:rPr>
              <a:t>且＜</a:t>
            </a:r>
            <a:r>
              <a:rPr lang="en-US" altLang="zh-CN" sz="1800" b="0" dirty="0">
                <a:solidFill>
                  <a:schemeClr val="tx1"/>
                </a:solidFill>
                <a:latin typeface="微软雅黑" panose="020B0503020204020204" pitchFamily="34" charset="-122"/>
                <a:ea typeface="微软雅黑" panose="020B0503020204020204" pitchFamily="34" charset="-122"/>
                <a:sym typeface="+mn-ea"/>
              </a:rPr>
              <a:t>2.5cm</a:t>
            </a:r>
            <a:r>
              <a:rPr lang="zh-CN" altLang="en-US" sz="1800" b="0" dirty="0">
                <a:solidFill>
                  <a:schemeClr val="tx1"/>
                </a:solidFill>
                <a:latin typeface="微软雅黑" panose="020B0503020204020204" pitchFamily="34" charset="-122"/>
                <a:ea typeface="微软雅黑" panose="020B0503020204020204" pitchFamily="34" charset="-122"/>
                <a:sym typeface="+mn-ea"/>
              </a:rPr>
              <a:t>：大型</a:t>
            </a:r>
            <a:r>
              <a:rPr lang="zh-CN" altLang="en-US" sz="1800" b="0" dirty="0">
                <a:solidFill>
                  <a:schemeClr val="tx1"/>
                </a:solidFill>
                <a:latin typeface="微软雅黑" panose="020B0503020204020204" pitchFamily="34" charset="-122"/>
                <a:ea typeface="微软雅黑" panose="020B0503020204020204" pitchFamily="34" charset="-122"/>
                <a:sym typeface="+mn-ea"/>
              </a:rPr>
              <a:t>动脉瘤</a:t>
            </a:r>
            <a:endParaRPr lang="zh-CN" altLang="en-US" sz="1800" b="0"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en-US" altLang="zh-CN" sz="1800" b="0" dirty="0">
                <a:solidFill>
                  <a:schemeClr val="tx1"/>
                </a:solidFill>
                <a:latin typeface="微软雅黑" panose="020B0503020204020204" pitchFamily="34" charset="-122"/>
                <a:ea typeface="微软雅黑" panose="020B0503020204020204" pitchFamily="34" charset="-122"/>
                <a:sym typeface="+mn-ea"/>
              </a:rPr>
              <a:t>≥2.5cm</a:t>
            </a:r>
            <a:r>
              <a:rPr lang="zh-CN" altLang="en-US" sz="1800" b="0" dirty="0">
                <a:solidFill>
                  <a:schemeClr val="tx1"/>
                </a:solidFill>
                <a:latin typeface="微软雅黑" panose="020B0503020204020204" pitchFamily="34" charset="-122"/>
                <a:ea typeface="微软雅黑" panose="020B0503020204020204" pitchFamily="34" charset="-122"/>
                <a:sym typeface="+mn-ea"/>
              </a:rPr>
              <a:t>：巨型</a:t>
            </a:r>
            <a:r>
              <a:rPr lang="zh-CN" altLang="en-US" sz="1800" b="0" dirty="0">
                <a:solidFill>
                  <a:schemeClr val="tx1"/>
                </a:solidFill>
                <a:latin typeface="微软雅黑" panose="020B0503020204020204" pitchFamily="34" charset="-122"/>
                <a:ea typeface="微软雅黑" panose="020B0503020204020204" pitchFamily="34" charset="-122"/>
                <a:sym typeface="+mn-ea"/>
              </a:rPr>
              <a:t>动脉瘤</a:t>
            </a:r>
            <a:endParaRPr lang="zh-CN" altLang="en-US" sz="1800" b="0" dirty="0">
              <a:solidFill>
                <a:schemeClr val="tx1"/>
              </a:solidFill>
              <a:latin typeface="微软雅黑" panose="020B0503020204020204" pitchFamily="34" charset="-122"/>
              <a:ea typeface="微软雅黑" panose="020B0503020204020204" pitchFamily="34" charset="-122"/>
              <a:sym typeface="+mn-ea"/>
            </a:endParaRPr>
          </a:p>
        </p:txBody>
      </p:sp>
      <p:sp>
        <p:nvSpPr>
          <p:cNvPr id="40" name="任意多边形: 形状 39"/>
          <p:cNvSpPr/>
          <p:nvPr/>
        </p:nvSpPr>
        <p:spPr>
          <a:xfrm>
            <a:off x="497069" y="1405456"/>
            <a:ext cx="5508930" cy="2487162"/>
          </a:xfrm>
          <a:custGeom>
            <a:avLst/>
            <a:gdLst>
              <a:gd name="connsiteX0" fmla="*/ 460593 w 5508930"/>
              <a:gd name="connsiteY0" fmla="*/ 0 h 2487162"/>
              <a:gd name="connsiteX1" fmla="*/ 5508930 w 5508930"/>
              <a:gd name="connsiteY1" fmla="*/ 0 h 2487162"/>
              <a:gd name="connsiteX2" fmla="*/ 5508930 w 5508930"/>
              <a:gd name="connsiteY2" fmla="*/ 1164161 h 2487162"/>
              <a:gd name="connsiteX3" fmla="*/ 4220204 w 5508930"/>
              <a:gd name="connsiteY3" fmla="*/ 2346461 h 2487162"/>
              <a:gd name="connsiteX4" fmla="*/ 4216754 w 5508930"/>
              <a:gd name="connsiteY4" fmla="*/ 2369049 h 2487162"/>
              <a:gd name="connsiteX5" fmla="*/ 4208889 w 5508930"/>
              <a:gd name="connsiteY5" fmla="*/ 2444058 h 2487162"/>
              <a:gd name="connsiteX6" fmla="*/ 4204368 w 5508930"/>
              <a:gd name="connsiteY6" fmla="*/ 2487162 h 2487162"/>
              <a:gd name="connsiteX7" fmla="*/ 658019 w 5508930"/>
              <a:gd name="connsiteY7" fmla="*/ 2487162 h 2487162"/>
              <a:gd name="connsiteX8" fmla="*/ 582297 w 5508930"/>
              <a:gd name="connsiteY8" fmla="*/ 2487162 h 2487162"/>
              <a:gd name="connsiteX9" fmla="*/ 574844 w 5508930"/>
              <a:gd name="connsiteY9" fmla="*/ 2487162 h 2487162"/>
              <a:gd name="connsiteX10" fmla="*/ 519090 w 5508930"/>
              <a:gd name="connsiteY10" fmla="*/ 2487162 h 2487162"/>
              <a:gd name="connsiteX11" fmla="*/ 485271 w 5508930"/>
              <a:gd name="connsiteY11" fmla="*/ 2487162 h 2487162"/>
              <a:gd name="connsiteX12" fmla="*/ 467905 w 5508930"/>
              <a:gd name="connsiteY12" fmla="*/ 2487162 h 2487162"/>
              <a:gd name="connsiteX13" fmla="*/ 460593 w 5508930"/>
              <a:gd name="connsiteY13" fmla="*/ 2487162 h 2487162"/>
              <a:gd name="connsiteX14" fmla="*/ 0 w 5508930"/>
              <a:gd name="connsiteY14" fmla="*/ 2487162 h 2487162"/>
              <a:gd name="connsiteX15" fmla="*/ 0 w 5508930"/>
              <a:gd name="connsiteY15" fmla="*/ 2 h 2487162"/>
              <a:gd name="connsiteX16" fmla="*/ 460593 w 5508930"/>
              <a:gd name="connsiteY16" fmla="*/ 2 h 248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08930" h="2487162">
                <a:moveTo>
                  <a:pt x="460593" y="0"/>
                </a:moveTo>
                <a:cubicBezTo>
                  <a:pt x="5508930" y="0"/>
                  <a:pt x="5508930" y="0"/>
                  <a:pt x="5508930" y="0"/>
                </a:cubicBezTo>
                <a:cubicBezTo>
                  <a:pt x="5508930" y="884802"/>
                  <a:pt x="5508930" y="1107907"/>
                  <a:pt x="5508930" y="1164161"/>
                </a:cubicBezTo>
                <a:cubicBezTo>
                  <a:pt x="4849024" y="1202956"/>
                  <a:pt x="4313518" y="1702891"/>
                  <a:pt x="4220204" y="2346461"/>
                </a:cubicBezTo>
                <a:cubicBezTo>
                  <a:pt x="4218510" y="2353896"/>
                  <a:pt x="4217360" y="2361429"/>
                  <a:pt x="4216754" y="2369049"/>
                </a:cubicBezTo>
                <a:cubicBezTo>
                  <a:pt x="4212071" y="2393694"/>
                  <a:pt x="4209473" y="2418731"/>
                  <a:pt x="4208889" y="2444058"/>
                </a:cubicBezTo>
                <a:cubicBezTo>
                  <a:pt x="4206259" y="2458284"/>
                  <a:pt x="4205202" y="2472694"/>
                  <a:pt x="4204368" y="2487162"/>
                </a:cubicBezTo>
                <a:cubicBezTo>
                  <a:pt x="1864509" y="2487162"/>
                  <a:pt x="987062" y="2487162"/>
                  <a:pt x="658019" y="2487162"/>
                </a:cubicBezTo>
                <a:lnTo>
                  <a:pt x="582297" y="2487162"/>
                </a:lnTo>
                <a:lnTo>
                  <a:pt x="574844" y="2487162"/>
                </a:lnTo>
                <a:lnTo>
                  <a:pt x="519090" y="2487162"/>
                </a:lnTo>
                <a:lnTo>
                  <a:pt x="485271" y="2487162"/>
                </a:lnTo>
                <a:lnTo>
                  <a:pt x="467905" y="2487162"/>
                </a:lnTo>
                <a:lnTo>
                  <a:pt x="460593" y="2487162"/>
                </a:lnTo>
                <a:lnTo>
                  <a:pt x="0" y="2487162"/>
                </a:lnTo>
                <a:lnTo>
                  <a:pt x="0" y="2"/>
                </a:lnTo>
                <a:lnTo>
                  <a:pt x="460593" y="2"/>
                </a:lnTo>
                <a:close/>
              </a:path>
            </a:pathLst>
          </a:cu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 name="组合 1"/>
          <p:cNvGrpSpPr/>
          <p:nvPr/>
        </p:nvGrpSpPr>
        <p:grpSpPr>
          <a:xfrm>
            <a:off x="10367561" y="136628"/>
            <a:ext cx="1665417" cy="796330"/>
            <a:chOff x="253694" y="144119"/>
            <a:chExt cx="1811915" cy="866379"/>
          </a:xfrm>
        </p:grpSpPr>
        <p:pic>
          <p:nvPicPr>
            <p:cNvPr id="3" name="图片 2"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7" name="图片 6"/>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
        <p:nvSpPr>
          <p:cNvPr id="6" name="文本框 5"/>
          <p:cNvSpPr txBox="1"/>
          <p:nvPr/>
        </p:nvSpPr>
        <p:spPr>
          <a:xfrm>
            <a:off x="497205" y="2141220"/>
            <a:ext cx="4064000" cy="1337945"/>
          </a:xfrm>
          <a:prstGeom prst="rect">
            <a:avLst/>
          </a:prstGeom>
          <a:noFill/>
        </p:spPr>
        <p:txBody>
          <a:bodyPr wrap="square" rtlCol="0">
            <a:spAutoFit/>
          </a:bodyPr>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rPr>
              <a:t>囊状（球形，葫芦形等）</a:t>
            </a:r>
            <a:r>
              <a:rPr lang="zh-CN" altLang="en-US">
                <a:latin typeface="微软雅黑" panose="020B0503020204020204" pitchFamily="34" charset="-122"/>
                <a:ea typeface="微软雅黑" panose="020B0503020204020204" pitchFamily="34" charset="-122"/>
              </a:rPr>
              <a:t>最多见</a:t>
            </a:r>
            <a:endParaRPr lang="zh-CN" altLang="en-US">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rPr>
              <a:t>梭形</a:t>
            </a:r>
            <a:endParaRPr lang="zh-CN" altLang="en-US">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a:latin typeface="微软雅黑" panose="020B0503020204020204" pitchFamily="34" charset="-122"/>
                <a:ea typeface="微软雅黑" panose="020B0503020204020204" pitchFamily="34" charset="-122"/>
              </a:rPr>
              <a:t>壁间</a:t>
            </a:r>
            <a:r>
              <a:rPr lang="zh-CN" altLang="en-US">
                <a:latin typeface="微软雅黑" panose="020B0503020204020204" pitchFamily="34" charset="-122"/>
                <a:ea typeface="微软雅黑" panose="020B0503020204020204" pitchFamily="34" charset="-122"/>
              </a:rPr>
              <a:t>动脉瘤</a:t>
            </a:r>
            <a:endParaRPr lang="zh-CN" altLang="en-US">
              <a:latin typeface="微软雅黑" panose="020B0503020204020204" pitchFamily="34" charset="-122"/>
              <a:ea typeface="微软雅黑" panose="020B0503020204020204" pitchFamily="34" charset="-122"/>
            </a:endParaRPr>
          </a:p>
        </p:txBody>
      </p:sp>
      <p:sp>
        <p:nvSpPr>
          <p:cNvPr id="8" name="TextBox 40"/>
          <p:cNvSpPr txBox="1"/>
          <p:nvPr/>
        </p:nvSpPr>
        <p:spPr>
          <a:xfrm>
            <a:off x="7391599" y="3998924"/>
            <a:ext cx="4262405" cy="2168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30000"/>
              </a:lnSpc>
              <a:defRPr sz="1200" b="1">
                <a:solidFill>
                  <a:schemeClr val="tx1">
                    <a:lumMod val="75000"/>
                    <a:lumOff val="25000"/>
                  </a:schemeClr>
                </a:solidFill>
                <a:latin typeface="Microsoft YaHei Semibold" panose="020B0402040204020203" pitchFamily="34" charset="-122"/>
                <a:ea typeface="Microsoft YaHei Semibold" panose="020B0402040204020203" pitchFamily="34" charset="-122"/>
              </a:defRPr>
            </a:lvl1pPr>
          </a:lstStyle>
          <a:p>
            <a:pPr marL="285750" indent="-285750" fontAlgn="auto">
              <a:lnSpc>
                <a:spcPct val="150000"/>
              </a:lnSpc>
              <a:buFont typeface="Arial" panose="020B0604020202020204" pitchFamily="34" charset="0"/>
              <a:buChar char="•"/>
            </a:pPr>
            <a:r>
              <a:rPr lang="zh-CN" altLang="en-US" sz="1800" b="0" dirty="0">
                <a:solidFill>
                  <a:schemeClr val="tx1"/>
                </a:solidFill>
                <a:latin typeface="微软雅黑" panose="020B0503020204020204" pitchFamily="34" charset="-122"/>
                <a:ea typeface="微软雅黑" panose="020B0503020204020204" pitchFamily="34" charset="-122"/>
                <a:sym typeface="+mn-ea"/>
              </a:rPr>
              <a:t>先天性</a:t>
            </a:r>
            <a:r>
              <a:rPr lang="zh-CN" altLang="en-US" sz="1800" b="0" dirty="0">
                <a:solidFill>
                  <a:schemeClr val="tx1"/>
                </a:solidFill>
                <a:latin typeface="微软雅黑" panose="020B0503020204020204" pitchFamily="34" charset="-122"/>
                <a:ea typeface="微软雅黑" panose="020B0503020204020204" pitchFamily="34" charset="-122"/>
                <a:sym typeface="+mn-ea"/>
              </a:rPr>
              <a:t>因素</a:t>
            </a:r>
            <a:endParaRPr lang="zh-CN" altLang="en-US" sz="1800" b="0"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zh-CN" altLang="en-US" sz="1800" b="0" dirty="0">
                <a:solidFill>
                  <a:schemeClr val="tx1"/>
                </a:solidFill>
                <a:latin typeface="微软雅黑" panose="020B0503020204020204" pitchFamily="34" charset="-122"/>
                <a:ea typeface="微软雅黑" panose="020B0503020204020204" pitchFamily="34" charset="-122"/>
                <a:sym typeface="+mn-ea"/>
              </a:rPr>
              <a:t>动脉硬化</a:t>
            </a:r>
            <a:endParaRPr lang="zh-CN" altLang="en-US" sz="1800" b="0"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zh-CN" altLang="en-US" sz="1800" b="0" dirty="0">
                <a:solidFill>
                  <a:schemeClr val="tx1"/>
                </a:solidFill>
                <a:latin typeface="微软雅黑" panose="020B0503020204020204" pitchFamily="34" charset="-122"/>
                <a:ea typeface="微软雅黑" panose="020B0503020204020204" pitchFamily="34" charset="-122"/>
                <a:sym typeface="+mn-ea"/>
              </a:rPr>
              <a:t>感染</a:t>
            </a:r>
            <a:endParaRPr lang="zh-CN" altLang="en-US" sz="1800" b="0"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zh-CN" altLang="en-US" sz="1800" b="0" dirty="0">
                <a:solidFill>
                  <a:schemeClr val="tx1"/>
                </a:solidFill>
                <a:latin typeface="微软雅黑" panose="020B0503020204020204" pitchFamily="34" charset="-122"/>
                <a:ea typeface="微软雅黑" panose="020B0503020204020204" pitchFamily="34" charset="-122"/>
                <a:sym typeface="+mn-ea"/>
              </a:rPr>
              <a:t>创伤</a:t>
            </a:r>
            <a:endParaRPr lang="zh-CN" altLang="en-US" sz="1800" b="0" dirty="0">
              <a:solidFill>
                <a:schemeClr val="tx1"/>
              </a:solidFill>
              <a:latin typeface="微软雅黑" panose="020B0503020204020204" pitchFamily="34" charset="-122"/>
              <a:ea typeface="微软雅黑" panose="020B0503020204020204" pitchFamily="34" charset="-122"/>
              <a:sym typeface="+mn-ea"/>
            </a:endParaRPr>
          </a:p>
          <a:p>
            <a:pPr marL="285750" indent="-285750" fontAlgn="auto">
              <a:lnSpc>
                <a:spcPct val="150000"/>
              </a:lnSpc>
              <a:buFont typeface="Arial" panose="020B0604020202020204" pitchFamily="34" charset="0"/>
              <a:buChar char="•"/>
            </a:pPr>
            <a:r>
              <a:rPr lang="zh-CN" altLang="en-US" sz="1800" b="0" dirty="0">
                <a:solidFill>
                  <a:schemeClr val="tx1"/>
                </a:solidFill>
                <a:latin typeface="微软雅黑" panose="020B0503020204020204" pitchFamily="34" charset="-122"/>
                <a:ea typeface="微软雅黑" panose="020B0503020204020204" pitchFamily="34" charset="-122"/>
                <a:sym typeface="+mn-ea"/>
              </a:rPr>
              <a:t>其他</a:t>
            </a:r>
            <a:endParaRPr lang="zh-CN" altLang="en-US" sz="1800" b="0" dirty="0">
              <a:solidFill>
                <a:schemeClr val="tx1"/>
              </a:solidFill>
              <a:latin typeface="微软雅黑" panose="020B0503020204020204" pitchFamily="34" charset="-122"/>
              <a:ea typeface="微软雅黑" panose="020B0503020204020204" pitchFamily="34" charset="-122"/>
              <a:sym typeface="+mn-ea"/>
            </a:endParaRPr>
          </a:p>
        </p:txBody>
      </p:sp>
      <p:sp>
        <p:nvSpPr>
          <p:cNvPr id="15" name="文本框 14"/>
          <p:cNvSpPr txBox="1"/>
          <p:nvPr/>
        </p:nvSpPr>
        <p:spPr>
          <a:xfrm>
            <a:off x="269240" y="293370"/>
            <a:ext cx="4318635" cy="460375"/>
          </a:xfrm>
          <a:prstGeom prst="rect">
            <a:avLst/>
          </a:prstGeom>
          <a:noFill/>
        </p:spPr>
        <p:txBody>
          <a:bodyPr vert="horz" wrap="square">
            <a:spAutoFit/>
          </a:bodyPr>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形态、大小、部位及</a:t>
            </a: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病因</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4" name="图片 3"/>
          <p:cNvPicPr>
            <a:picLocks noChangeAspect="1"/>
          </p:cNvPicPr>
          <p:nvPr/>
        </p:nvPicPr>
        <p:blipFill rotWithShape="1">
          <a:blip r:embed="rId3"/>
          <a:srcRect b="5755"/>
          <a:stretch>
            <a:fillRect/>
          </a:stretch>
        </p:blipFill>
        <p:spPr>
          <a:xfrm>
            <a:off x="4998085" y="2492375"/>
            <a:ext cx="2195830" cy="25425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50337"/>
            <a:ext cx="12192000" cy="33573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TextBox 105"/>
          <p:cNvSpPr txBox="1">
            <a:spLocks noChangeArrowheads="1"/>
          </p:cNvSpPr>
          <p:nvPr/>
        </p:nvSpPr>
        <p:spPr bwMode="auto">
          <a:xfrm>
            <a:off x="5361940" y="2967355"/>
            <a:ext cx="4152265"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dist" defTabSz="913765" rtl="0" eaLnBrk="1" fontAlgn="base" latinLnBrk="0" hangingPunct="1">
              <a:lnSpc>
                <a:spcPct val="100000"/>
              </a:lnSpc>
              <a:spcBef>
                <a:spcPct val="0"/>
              </a:spcBef>
              <a:spcAft>
                <a:spcPct val="0"/>
              </a:spcAft>
              <a:buClrTx/>
              <a:buSzTx/>
              <a:buFontTx/>
              <a:buNone/>
              <a:defRPr/>
            </a:pPr>
            <a:r>
              <a:rPr kumimoji="0" lang="zh-CN" altLang="en-US" sz="5400" b="1" u="none" strike="noStrike" kern="1200" cap="none" spc="60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临床表现</a:t>
            </a:r>
            <a:endParaRPr kumimoji="0" lang="zh-CN" altLang="en-US" sz="5400" b="1" u="none" strike="noStrike" kern="1200" cap="none" spc="60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5" name="TextBox 105"/>
          <p:cNvSpPr txBox="1">
            <a:spLocks noChangeArrowheads="1"/>
          </p:cNvSpPr>
          <p:nvPr/>
        </p:nvSpPr>
        <p:spPr bwMode="auto">
          <a:xfrm>
            <a:off x="2731456" y="2875002"/>
            <a:ext cx="22100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3765" rtl="0" eaLnBrk="1" fontAlgn="base" latinLnBrk="0" hangingPunct="1">
              <a:lnSpc>
                <a:spcPct val="100000"/>
              </a:lnSpc>
              <a:spcBef>
                <a:spcPct val="0"/>
              </a:spcBef>
              <a:spcAft>
                <a:spcPct val="0"/>
              </a:spcAft>
              <a:buClrTx/>
              <a:buSzTx/>
              <a:buFontTx/>
              <a:buNone/>
              <a:defRPr/>
            </a:pPr>
            <a:r>
              <a:rPr lang="en-US" altLang="zh-CN" sz="6600" b="1" dirty="0">
                <a:solidFill>
                  <a:schemeClr val="bg1"/>
                </a:solidFill>
                <a:latin typeface="微软雅黑" panose="020B0503020204020204" pitchFamily="34" charset="-122"/>
                <a:ea typeface="微软雅黑" panose="020B0503020204020204" pitchFamily="34" charset="-122"/>
              </a:rPr>
              <a:t>02</a:t>
            </a:r>
            <a:endParaRPr kumimoji="0" lang="zh-CN" altLang="en-US" sz="6600" b="1" u="none" strike="noStrike" kern="1200" cap="none"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6" name="椭圆 12"/>
          <p:cNvSpPr>
            <a:spLocks noChangeArrowheads="1"/>
          </p:cNvSpPr>
          <p:nvPr/>
        </p:nvSpPr>
        <p:spPr bwMode="auto">
          <a:xfrm>
            <a:off x="3029847" y="2616544"/>
            <a:ext cx="1613266" cy="1624913"/>
          </a:xfrm>
          <a:prstGeom prst="ellipse">
            <a:avLst/>
          </a:prstGeom>
          <a:noFill/>
          <a:ln w="57150" cap="flat" cmpd="sng">
            <a:solidFill>
              <a:schemeClr val="bg1"/>
            </a:solidFill>
            <a:round/>
          </a:ln>
          <a:effectLst/>
        </p:spPr>
        <p:txBody>
          <a:bodyPr anchor="ctr"/>
          <a:lstStyle/>
          <a:p>
            <a:pPr algn="ctr"/>
            <a:endParaRPr lang="zh-CN" altLang="zh-CN" sz="2100">
              <a:solidFill>
                <a:srgbClr val="FFFFFF"/>
              </a:solidFill>
              <a:latin typeface="宋体" panose="02010600030101010101" pitchFamily="2" charset="-122"/>
              <a:sym typeface="宋体" panose="02010600030101010101" pitchFamily="2" charset="-122"/>
            </a:endParaRPr>
          </a:p>
        </p:txBody>
      </p:sp>
      <p:grpSp>
        <p:nvGrpSpPr>
          <p:cNvPr id="2" name="组合 1"/>
          <p:cNvGrpSpPr/>
          <p:nvPr/>
        </p:nvGrpSpPr>
        <p:grpSpPr>
          <a:xfrm>
            <a:off x="10367561" y="136628"/>
            <a:ext cx="1665417" cy="796330"/>
            <a:chOff x="253694" y="144119"/>
            <a:chExt cx="1811915" cy="866379"/>
          </a:xfrm>
        </p:grpSpPr>
        <p:pic>
          <p:nvPicPr>
            <p:cNvPr id="8" name="图片 7" descr="图片包含 图标&#10;&#10;AI 生成的内容可能不正确。"/>
            <p:cNvPicPr>
              <a:picLocks noChangeAspect="1"/>
            </p:cNvPicPr>
            <p:nvPr/>
          </p:nvPicPr>
          <p:blipFill>
            <a:blip r:embed="rId1"/>
            <a:srcRect l="22249" t="8108" r="21997" b="6750"/>
            <a:stretch>
              <a:fillRect/>
            </a:stretch>
          </p:blipFill>
          <p:spPr>
            <a:xfrm>
              <a:off x="253694" y="151216"/>
              <a:ext cx="856570" cy="852184"/>
            </a:xfrm>
            <a:prstGeom prst="ellipse">
              <a:avLst/>
            </a:prstGeom>
          </p:spPr>
        </p:pic>
        <p:pic>
          <p:nvPicPr>
            <p:cNvPr id="9" name="图片 8"/>
            <p:cNvPicPr>
              <a:picLocks noChangeAspect="1"/>
            </p:cNvPicPr>
            <p:nvPr/>
          </p:nvPicPr>
          <p:blipFill>
            <a:blip r:embed="rId2"/>
            <a:srcRect l="27322" t="19102" r="28482" b="14312"/>
            <a:stretch>
              <a:fillRect/>
            </a:stretch>
          </p:blipFill>
          <p:spPr>
            <a:xfrm>
              <a:off x="1202599" y="144119"/>
              <a:ext cx="863010" cy="866379"/>
            </a:xfrm>
            <a:prstGeom prst="ellipse">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临床表现</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 name="矩形 4"/>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810531" y="2654691"/>
            <a:ext cx="2615036" cy="261503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弧 2"/>
          <p:cNvSpPr/>
          <p:nvPr/>
        </p:nvSpPr>
        <p:spPr>
          <a:xfrm>
            <a:off x="0" y="1844160"/>
            <a:ext cx="4236098" cy="4236098"/>
          </a:xfrm>
          <a:prstGeom prst="arc">
            <a:avLst>
              <a:gd name="adj1" fmla="val 16200000"/>
              <a:gd name="adj2" fmla="val 5312557"/>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custDataLst>
              <p:tags r:id="rId1"/>
            </p:custDataLst>
          </p:nvPr>
        </p:nvSpPr>
        <p:spPr>
          <a:xfrm>
            <a:off x="2673482" y="1735361"/>
            <a:ext cx="679554" cy="679554"/>
          </a:xfrm>
          <a:prstGeom prst="ellipse">
            <a:avLst/>
          </a:prstGeom>
          <a:solidFill>
            <a:schemeClr val="bg1"/>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13" name="椭圆 12"/>
          <p:cNvSpPr/>
          <p:nvPr>
            <p:custDataLst>
              <p:tags r:id="rId2"/>
            </p:custDataLst>
          </p:nvPr>
        </p:nvSpPr>
        <p:spPr>
          <a:xfrm>
            <a:off x="3674146" y="2770530"/>
            <a:ext cx="679554" cy="679554"/>
          </a:xfrm>
          <a:prstGeom prst="ellipse">
            <a:avLst/>
          </a:prstGeom>
          <a:solidFill>
            <a:schemeClr val="bg1"/>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custDataLst>
              <p:tags r:id="rId3"/>
            </p:custDataLst>
          </p:nvPr>
        </p:nvSpPr>
        <p:spPr>
          <a:xfrm>
            <a:off x="3674146" y="4461308"/>
            <a:ext cx="679554" cy="679554"/>
          </a:xfrm>
          <a:prstGeom prst="ellipse">
            <a:avLst/>
          </a:prstGeom>
          <a:solidFill>
            <a:schemeClr val="bg1"/>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p:cNvSpPr txBox="1"/>
          <p:nvPr>
            <p:custDataLst>
              <p:tags r:id="rId4"/>
            </p:custDataLst>
          </p:nvPr>
        </p:nvSpPr>
        <p:spPr>
          <a:xfrm>
            <a:off x="2799097" y="1861989"/>
            <a:ext cx="428322" cy="461665"/>
          </a:xfrm>
          <a:prstGeom prst="rect">
            <a:avLst/>
          </a:prstGeom>
          <a:noFill/>
        </p:spPr>
        <p:txBody>
          <a:bodyPr wrap="none" rtlCol="0">
            <a:spAutoFit/>
          </a:bodyPr>
          <a:lstStyle/>
          <a:p>
            <a:pPr algn="ctr"/>
            <a:r>
              <a:rPr kumimoji="1" lang="en-US" altLang="zh-CN" sz="2400" dirty="0">
                <a:solidFill>
                  <a:schemeClr val="accent1"/>
                </a:solidFill>
                <a:latin typeface="Bebas Neue" panose="020B0606020202050201" pitchFamily="34" charset="0"/>
              </a:rPr>
              <a:t>01</a:t>
            </a:r>
            <a:endParaRPr kumimoji="1" lang="zh-CN" altLang="en-US" sz="2400" dirty="0">
              <a:solidFill>
                <a:schemeClr val="accent1"/>
              </a:solidFill>
              <a:latin typeface="Bebas Neue" panose="020B0606020202050201" pitchFamily="34" charset="0"/>
            </a:endParaRPr>
          </a:p>
        </p:txBody>
      </p:sp>
      <p:sp>
        <p:nvSpPr>
          <p:cNvPr id="16" name="文本框 15"/>
          <p:cNvSpPr txBox="1"/>
          <p:nvPr>
            <p:custDataLst>
              <p:tags r:id="rId5"/>
            </p:custDataLst>
          </p:nvPr>
        </p:nvSpPr>
        <p:spPr>
          <a:xfrm>
            <a:off x="3799761" y="2897158"/>
            <a:ext cx="428322" cy="461665"/>
          </a:xfrm>
          <a:prstGeom prst="rect">
            <a:avLst/>
          </a:prstGeom>
          <a:noFill/>
        </p:spPr>
        <p:txBody>
          <a:bodyPr wrap="none" rtlCol="0">
            <a:spAutoFit/>
          </a:bodyPr>
          <a:lstStyle/>
          <a:p>
            <a:pPr algn="ctr"/>
            <a:r>
              <a:rPr kumimoji="1" lang="en-US" altLang="zh-CN" sz="2400" dirty="0">
                <a:solidFill>
                  <a:schemeClr val="accent1"/>
                </a:solidFill>
                <a:latin typeface="Bebas Neue" panose="020B0606020202050201" pitchFamily="34" charset="0"/>
              </a:rPr>
              <a:t>02</a:t>
            </a:r>
            <a:endParaRPr kumimoji="1" lang="zh-CN" altLang="en-US" sz="2400" dirty="0">
              <a:solidFill>
                <a:schemeClr val="accent1"/>
              </a:solidFill>
              <a:latin typeface="Bebas Neue" panose="020B0606020202050201" pitchFamily="34" charset="0"/>
            </a:endParaRPr>
          </a:p>
        </p:txBody>
      </p:sp>
      <p:sp>
        <p:nvSpPr>
          <p:cNvPr id="17" name="文本框 16"/>
          <p:cNvSpPr txBox="1"/>
          <p:nvPr>
            <p:custDataLst>
              <p:tags r:id="rId6"/>
            </p:custDataLst>
          </p:nvPr>
        </p:nvSpPr>
        <p:spPr>
          <a:xfrm>
            <a:off x="3799761" y="4591936"/>
            <a:ext cx="428322" cy="461665"/>
          </a:xfrm>
          <a:prstGeom prst="rect">
            <a:avLst/>
          </a:prstGeom>
          <a:noFill/>
        </p:spPr>
        <p:txBody>
          <a:bodyPr wrap="none" rtlCol="0">
            <a:spAutoFit/>
          </a:bodyPr>
          <a:lstStyle/>
          <a:p>
            <a:pPr algn="ctr"/>
            <a:r>
              <a:rPr kumimoji="1" lang="en-US" altLang="zh-CN" sz="2400" dirty="0">
                <a:solidFill>
                  <a:schemeClr val="accent1"/>
                </a:solidFill>
                <a:latin typeface="Bebas Neue" panose="020B0606020202050201" pitchFamily="34" charset="0"/>
              </a:rPr>
              <a:t>03</a:t>
            </a:r>
            <a:endParaRPr kumimoji="1" lang="zh-CN" altLang="en-US" sz="2400" dirty="0">
              <a:solidFill>
                <a:schemeClr val="accent1"/>
              </a:solidFill>
              <a:latin typeface="Bebas Neue" panose="020B0606020202050201" pitchFamily="34" charset="0"/>
            </a:endParaRPr>
          </a:p>
        </p:txBody>
      </p:sp>
      <p:sp>
        <p:nvSpPr>
          <p:cNvPr id="19" name="矩形 59"/>
          <p:cNvSpPr>
            <a:spLocks noChangeArrowheads="1"/>
          </p:cNvSpPr>
          <p:nvPr/>
        </p:nvSpPr>
        <p:spPr bwMode="auto">
          <a:xfrm>
            <a:off x="407035" y="2884170"/>
            <a:ext cx="3392805" cy="2058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a:buNone/>
            </a:pPr>
            <a:r>
              <a:rPr lang="zh-CN" altLang="en-US" sz="2400" b="1" spc="300" dirty="0">
                <a:solidFill>
                  <a:schemeClr val="bg1"/>
                </a:solidFill>
                <a:latin typeface="微软雅黑" panose="020B0503020204020204" pitchFamily="34" charset="-122"/>
                <a:cs typeface="微软雅黑" panose="020B0503020204020204" pitchFamily="34" charset="-122"/>
                <a:sym typeface="+mn-ea"/>
              </a:rPr>
              <a:t>未破裂动脉瘤（unruptured intracranial aneurysms）</a:t>
            </a:r>
            <a:endParaRPr lang="zh-CN" altLang="en-US" sz="2400" b="1" spc="3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1" name="矩形 20"/>
          <p:cNvSpPr>
            <a:spLocks noChangeArrowheads="1"/>
          </p:cNvSpPr>
          <p:nvPr>
            <p:custDataLst>
              <p:tags r:id="rId7"/>
            </p:custDataLst>
          </p:nvPr>
        </p:nvSpPr>
        <p:spPr bwMode="auto">
          <a:xfrm>
            <a:off x="3538331" y="1746471"/>
            <a:ext cx="7116618" cy="810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en-US" altLang="zh-CN" dirty="0">
                <a:latin typeface="微软雅黑" panose="020B0503020204020204" pitchFamily="34" charset="-122"/>
                <a:ea typeface="微软雅黑" panose="020B0503020204020204" pitchFamily="34" charset="-122"/>
              </a:rPr>
              <a:t>UIA患者通常没有明显症状，多数在体检或其他原因行脑血管影像学检查中偶然发现</a:t>
            </a:r>
            <a:endParaRPr lang="en-US" altLang="zh-CN" dirty="0">
              <a:latin typeface="微软雅黑" panose="020B0503020204020204" pitchFamily="34" charset="-122"/>
              <a:ea typeface="微软雅黑" panose="020B0503020204020204" pitchFamily="34" charset="-122"/>
            </a:endParaRPr>
          </a:p>
        </p:txBody>
      </p:sp>
      <p:grpSp>
        <p:nvGrpSpPr>
          <p:cNvPr id="2" name="组合 1"/>
          <p:cNvGrpSpPr/>
          <p:nvPr/>
        </p:nvGrpSpPr>
        <p:grpSpPr>
          <a:xfrm>
            <a:off x="10367561" y="136628"/>
            <a:ext cx="1665417" cy="796330"/>
            <a:chOff x="253694" y="144119"/>
            <a:chExt cx="1811915" cy="866379"/>
          </a:xfrm>
        </p:grpSpPr>
        <p:pic>
          <p:nvPicPr>
            <p:cNvPr id="3" name="图片 2" descr="图片包含 图标&#10;&#10;AI 生成的内容可能不正确。"/>
            <p:cNvPicPr>
              <a:picLocks noChangeAspect="1"/>
            </p:cNvPicPr>
            <p:nvPr/>
          </p:nvPicPr>
          <p:blipFill>
            <a:blip r:embed="rId8"/>
            <a:srcRect l="22249" t="8108" r="21997" b="6750"/>
            <a:stretch>
              <a:fillRect/>
            </a:stretch>
          </p:blipFill>
          <p:spPr>
            <a:xfrm>
              <a:off x="253694" y="151216"/>
              <a:ext cx="856570" cy="852184"/>
            </a:xfrm>
            <a:prstGeom prst="ellipse">
              <a:avLst/>
            </a:prstGeom>
          </p:spPr>
        </p:pic>
        <p:pic>
          <p:nvPicPr>
            <p:cNvPr id="7" name="图片 6"/>
            <p:cNvPicPr>
              <a:picLocks noChangeAspect="1"/>
            </p:cNvPicPr>
            <p:nvPr/>
          </p:nvPicPr>
          <p:blipFill>
            <a:blip r:embed="rId9"/>
            <a:srcRect l="27322" t="19102" r="28482" b="14312"/>
            <a:stretch>
              <a:fillRect/>
            </a:stretch>
          </p:blipFill>
          <p:spPr>
            <a:xfrm>
              <a:off x="1202599" y="144119"/>
              <a:ext cx="863010" cy="866379"/>
            </a:xfrm>
            <a:prstGeom prst="ellipse">
              <a:avLst/>
            </a:prstGeom>
          </p:spPr>
        </p:pic>
      </p:grpSp>
      <p:sp>
        <p:nvSpPr>
          <p:cNvPr id="6" name="文本框 5"/>
          <p:cNvSpPr txBox="1"/>
          <p:nvPr/>
        </p:nvSpPr>
        <p:spPr>
          <a:xfrm>
            <a:off x="4548505" y="2896870"/>
            <a:ext cx="6096000" cy="1198880"/>
          </a:xfrm>
          <a:prstGeom prst="rect">
            <a:avLst/>
          </a:prstGeom>
          <a:noFill/>
        </p:spPr>
        <p:txBody>
          <a:bodyPr wrap="square" rtlCol="0" anchor="t">
            <a:spAutoFit/>
          </a:bodyPr>
          <a:p>
            <a:r>
              <a:rPr lang="zh-CN" altLang="en-US">
                <a:latin typeface="微软雅黑" panose="020B0503020204020204" pitchFamily="34" charset="-122"/>
                <a:ea typeface="微软雅黑" panose="020B0503020204020204" pitchFamily="34" charset="-122"/>
                <a:sym typeface="+mn-ea"/>
              </a:rPr>
              <a:t>压迫症状：取决于动脉瘤位置、大小及受压神经/结构。</a:t>
            </a:r>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sym typeface="+mn-ea"/>
              </a:rPr>
              <a:t> • 头痛与面部疼痛：一只眼睛的上面或后面感到疼痛。</a:t>
            </a:r>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sym typeface="+mn-ea"/>
              </a:rPr>
              <a:t> • 眼部症状：瞳孔扩大、眼睑下垂、视力改变或复视。</a:t>
            </a:r>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sym typeface="+mn-ea"/>
              </a:rPr>
              <a:t> • 局灶神经缺损：如身体一侧无力或瘫痪（中风症状）</a:t>
            </a:r>
            <a:endParaRPr lang="zh-CN" altLang="en-US">
              <a:latin typeface="微软雅黑" panose="020B0503020204020204" pitchFamily="34" charset="-122"/>
              <a:ea typeface="微软雅黑" panose="020B0503020204020204" pitchFamily="34" charset="-122"/>
            </a:endParaRPr>
          </a:p>
        </p:txBody>
      </p:sp>
      <p:sp>
        <p:nvSpPr>
          <p:cNvPr id="20" name="文本框 19"/>
          <p:cNvSpPr txBox="1"/>
          <p:nvPr/>
        </p:nvSpPr>
        <p:spPr>
          <a:xfrm>
            <a:off x="4601845" y="4591685"/>
            <a:ext cx="5477510" cy="922020"/>
          </a:xfrm>
          <a:prstGeom prst="rect">
            <a:avLst/>
          </a:prstGeom>
          <a:noFill/>
        </p:spPr>
        <p:txBody>
          <a:bodyPr wrap="square" rtlCol="0">
            <a:spAutoFit/>
          </a:bodyPr>
          <a:p>
            <a:r>
              <a:rPr lang="zh-CN" altLang="en-US">
                <a:latin typeface="微软雅黑" panose="020B0503020204020204" pitchFamily="34" charset="-122"/>
                <a:ea typeface="微软雅黑" panose="020B0503020204020204" pitchFamily="34" charset="-122"/>
                <a:sym typeface="+mn-ea"/>
              </a:rPr>
              <a:t>突然发生的动眼神经麻痹通常被视为后交通动脉瘤增大或破裂的前兆</a:t>
            </a:r>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69508" y="293266"/>
            <a:ext cx="3462903" cy="460375"/>
          </a:xfrm>
          <a:prstGeom prst="rect">
            <a:avLst/>
          </a:prstGeom>
          <a:noFill/>
        </p:spPr>
        <p:txBody>
          <a:bodyPr vert="horz" wrap="square">
            <a:spAutoFit/>
          </a:bodyPr>
          <a:lstStyle/>
          <a:p>
            <a:pPr marL="342900" indent="-342900">
              <a:buFont typeface="Wingdings" panose="05000000000000000000" pitchFamily="2" charset="2"/>
              <a:buChar char="Ø"/>
            </a:pPr>
            <a:r>
              <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临床表现</a:t>
            </a:r>
            <a:endParaRPr kumimoji="1" lang="zh-CN" altLang="en-US" sz="2400" b="1" spc="300"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 name="矩形 4"/>
          <p:cNvSpPr/>
          <p:nvPr/>
        </p:nvSpPr>
        <p:spPr>
          <a:xfrm flipV="1">
            <a:off x="0" y="1059378"/>
            <a:ext cx="12192000" cy="4571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810531" y="2654691"/>
            <a:ext cx="2615036" cy="261503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弧 2"/>
          <p:cNvSpPr/>
          <p:nvPr/>
        </p:nvSpPr>
        <p:spPr>
          <a:xfrm>
            <a:off x="0" y="1844160"/>
            <a:ext cx="4236098" cy="4236098"/>
          </a:xfrm>
          <a:prstGeom prst="arc">
            <a:avLst>
              <a:gd name="adj1" fmla="val 16200000"/>
              <a:gd name="adj2" fmla="val 5312557"/>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custDataLst>
              <p:tags r:id="rId1"/>
            </p:custDataLst>
          </p:nvPr>
        </p:nvSpPr>
        <p:spPr>
          <a:xfrm>
            <a:off x="2673482" y="1735361"/>
            <a:ext cx="679554" cy="679554"/>
          </a:xfrm>
          <a:prstGeom prst="ellipse">
            <a:avLst/>
          </a:prstGeom>
          <a:solidFill>
            <a:schemeClr val="bg1"/>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12" name="椭圆 11"/>
          <p:cNvSpPr/>
          <p:nvPr>
            <p:custDataLst>
              <p:tags r:id="rId2"/>
            </p:custDataLst>
          </p:nvPr>
        </p:nvSpPr>
        <p:spPr>
          <a:xfrm>
            <a:off x="2673482" y="5530983"/>
            <a:ext cx="679554" cy="679554"/>
          </a:xfrm>
          <a:prstGeom prst="ellipse">
            <a:avLst/>
          </a:prstGeom>
          <a:solidFill>
            <a:schemeClr val="bg1"/>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custDataLst>
              <p:tags r:id="rId3"/>
            </p:custDataLst>
          </p:nvPr>
        </p:nvSpPr>
        <p:spPr>
          <a:xfrm>
            <a:off x="3674146" y="2770530"/>
            <a:ext cx="679554" cy="679554"/>
          </a:xfrm>
          <a:prstGeom prst="ellipse">
            <a:avLst/>
          </a:prstGeom>
          <a:solidFill>
            <a:schemeClr val="bg1"/>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custDataLst>
              <p:tags r:id="rId4"/>
            </p:custDataLst>
          </p:nvPr>
        </p:nvSpPr>
        <p:spPr>
          <a:xfrm>
            <a:off x="3674146" y="4461308"/>
            <a:ext cx="679554" cy="679554"/>
          </a:xfrm>
          <a:prstGeom prst="ellipse">
            <a:avLst/>
          </a:prstGeom>
          <a:solidFill>
            <a:schemeClr val="bg1"/>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p:cNvSpPr txBox="1"/>
          <p:nvPr>
            <p:custDataLst>
              <p:tags r:id="rId5"/>
            </p:custDataLst>
          </p:nvPr>
        </p:nvSpPr>
        <p:spPr>
          <a:xfrm>
            <a:off x="2799097" y="1861989"/>
            <a:ext cx="428322" cy="461665"/>
          </a:xfrm>
          <a:prstGeom prst="rect">
            <a:avLst/>
          </a:prstGeom>
          <a:noFill/>
        </p:spPr>
        <p:txBody>
          <a:bodyPr wrap="none" rtlCol="0">
            <a:spAutoFit/>
          </a:bodyPr>
          <a:lstStyle/>
          <a:p>
            <a:pPr algn="ctr"/>
            <a:r>
              <a:rPr kumimoji="1" lang="en-US" altLang="zh-CN" sz="2400" dirty="0">
                <a:solidFill>
                  <a:schemeClr val="accent1"/>
                </a:solidFill>
                <a:latin typeface="Bebas Neue" panose="020B0606020202050201" pitchFamily="34" charset="0"/>
              </a:rPr>
              <a:t>01</a:t>
            </a:r>
            <a:endParaRPr kumimoji="1" lang="zh-CN" altLang="en-US" sz="2400" dirty="0">
              <a:solidFill>
                <a:schemeClr val="accent1"/>
              </a:solidFill>
              <a:latin typeface="Bebas Neue" panose="020B0606020202050201" pitchFamily="34" charset="0"/>
            </a:endParaRPr>
          </a:p>
        </p:txBody>
      </p:sp>
      <p:sp>
        <p:nvSpPr>
          <p:cNvPr id="16" name="文本框 15"/>
          <p:cNvSpPr txBox="1"/>
          <p:nvPr>
            <p:custDataLst>
              <p:tags r:id="rId6"/>
            </p:custDataLst>
          </p:nvPr>
        </p:nvSpPr>
        <p:spPr>
          <a:xfrm>
            <a:off x="3799761" y="2897158"/>
            <a:ext cx="428322" cy="461665"/>
          </a:xfrm>
          <a:prstGeom prst="rect">
            <a:avLst/>
          </a:prstGeom>
          <a:noFill/>
        </p:spPr>
        <p:txBody>
          <a:bodyPr wrap="none" rtlCol="0">
            <a:spAutoFit/>
          </a:bodyPr>
          <a:lstStyle/>
          <a:p>
            <a:pPr algn="ctr"/>
            <a:r>
              <a:rPr kumimoji="1" lang="en-US" altLang="zh-CN" sz="2400" dirty="0">
                <a:solidFill>
                  <a:schemeClr val="accent1"/>
                </a:solidFill>
                <a:latin typeface="Bebas Neue" panose="020B0606020202050201" pitchFamily="34" charset="0"/>
              </a:rPr>
              <a:t>02</a:t>
            </a:r>
            <a:endParaRPr kumimoji="1" lang="zh-CN" altLang="en-US" sz="2400" dirty="0">
              <a:solidFill>
                <a:schemeClr val="accent1"/>
              </a:solidFill>
              <a:latin typeface="Bebas Neue" panose="020B0606020202050201" pitchFamily="34" charset="0"/>
            </a:endParaRPr>
          </a:p>
        </p:txBody>
      </p:sp>
      <p:sp>
        <p:nvSpPr>
          <p:cNvPr id="17" name="文本框 16"/>
          <p:cNvSpPr txBox="1"/>
          <p:nvPr>
            <p:custDataLst>
              <p:tags r:id="rId7"/>
            </p:custDataLst>
          </p:nvPr>
        </p:nvSpPr>
        <p:spPr>
          <a:xfrm>
            <a:off x="3799761" y="4591936"/>
            <a:ext cx="428322" cy="461665"/>
          </a:xfrm>
          <a:prstGeom prst="rect">
            <a:avLst/>
          </a:prstGeom>
          <a:noFill/>
        </p:spPr>
        <p:txBody>
          <a:bodyPr wrap="none" rtlCol="0">
            <a:spAutoFit/>
          </a:bodyPr>
          <a:lstStyle/>
          <a:p>
            <a:pPr algn="ctr"/>
            <a:r>
              <a:rPr kumimoji="1" lang="en-US" altLang="zh-CN" sz="2400" dirty="0">
                <a:solidFill>
                  <a:schemeClr val="accent1"/>
                </a:solidFill>
                <a:latin typeface="Bebas Neue" panose="020B0606020202050201" pitchFamily="34" charset="0"/>
              </a:rPr>
              <a:t>03</a:t>
            </a:r>
            <a:endParaRPr kumimoji="1" lang="zh-CN" altLang="en-US" sz="2400" dirty="0">
              <a:solidFill>
                <a:schemeClr val="accent1"/>
              </a:solidFill>
              <a:latin typeface="Bebas Neue" panose="020B0606020202050201" pitchFamily="34" charset="0"/>
            </a:endParaRPr>
          </a:p>
        </p:txBody>
      </p:sp>
      <p:sp>
        <p:nvSpPr>
          <p:cNvPr id="18" name="文本框 17"/>
          <p:cNvSpPr txBox="1"/>
          <p:nvPr>
            <p:custDataLst>
              <p:tags r:id="rId8"/>
            </p:custDataLst>
          </p:nvPr>
        </p:nvSpPr>
        <p:spPr>
          <a:xfrm>
            <a:off x="2799097" y="5661613"/>
            <a:ext cx="428322" cy="461665"/>
          </a:xfrm>
          <a:prstGeom prst="rect">
            <a:avLst/>
          </a:prstGeom>
          <a:noFill/>
        </p:spPr>
        <p:txBody>
          <a:bodyPr wrap="none" rtlCol="0">
            <a:spAutoFit/>
          </a:bodyPr>
          <a:lstStyle/>
          <a:p>
            <a:pPr algn="ctr"/>
            <a:r>
              <a:rPr kumimoji="1" lang="en-US" altLang="zh-CN" sz="2400" dirty="0">
                <a:solidFill>
                  <a:schemeClr val="accent1"/>
                </a:solidFill>
                <a:latin typeface="Bebas Neue" panose="020B0606020202050201" pitchFamily="34" charset="0"/>
              </a:rPr>
              <a:t>04</a:t>
            </a:r>
            <a:endParaRPr kumimoji="1" lang="zh-CN" altLang="en-US" sz="2400" dirty="0">
              <a:solidFill>
                <a:schemeClr val="accent1"/>
              </a:solidFill>
              <a:latin typeface="Bebas Neue" panose="020B0606020202050201" pitchFamily="34" charset="0"/>
            </a:endParaRPr>
          </a:p>
        </p:txBody>
      </p:sp>
      <p:sp>
        <p:nvSpPr>
          <p:cNvPr id="19" name="矩形 59"/>
          <p:cNvSpPr>
            <a:spLocks noChangeArrowheads="1"/>
          </p:cNvSpPr>
          <p:nvPr/>
        </p:nvSpPr>
        <p:spPr bwMode="auto">
          <a:xfrm>
            <a:off x="407035" y="2884170"/>
            <a:ext cx="3392805" cy="2058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a:buNone/>
            </a:pPr>
            <a:r>
              <a:rPr lang="zh-CN" altLang="en-US" sz="2400" b="1" spc="3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破裂动脉瘤（ruptured intracranial aneurysms）</a:t>
            </a:r>
            <a:endParaRPr lang="zh-CN" altLang="en-US" sz="2400" b="1" spc="3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1" name="矩形 20"/>
          <p:cNvSpPr>
            <a:spLocks noChangeArrowheads="1"/>
          </p:cNvSpPr>
          <p:nvPr>
            <p:custDataLst>
              <p:tags r:id="rId9"/>
            </p:custDataLst>
          </p:nvPr>
        </p:nvSpPr>
        <p:spPr bwMode="auto">
          <a:xfrm>
            <a:off x="3538331" y="1746471"/>
            <a:ext cx="7116618" cy="810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en-US" altLang="zh-CN" dirty="0">
                <a:latin typeface="微软雅黑" panose="020B0503020204020204" pitchFamily="34" charset="-122"/>
                <a:ea typeface="微软雅黑" panose="020B0503020204020204" pitchFamily="34" charset="-122"/>
              </a:rPr>
              <a:t>突发剧烈头痛：标志性症状，常被描述为 "雷击样头痛" 或 "一生中最严重的头痛" ，数秒内达峰</a:t>
            </a:r>
            <a:r>
              <a:rPr lang="zh-CN" altLang="en-US"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sp>
        <p:nvSpPr>
          <p:cNvPr id="28" name="矩形 27"/>
          <p:cNvSpPr>
            <a:spLocks noChangeArrowheads="1"/>
          </p:cNvSpPr>
          <p:nvPr>
            <p:custDataLst>
              <p:tags r:id="rId10"/>
            </p:custDataLst>
          </p:nvPr>
        </p:nvSpPr>
        <p:spPr bwMode="auto">
          <a:xfrm>
            <a:off x="3518011" y="5661825"/>
            <a:ext cx="7116618" cy="810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en-US" altLang="zh-CN" dirty="0">
                <a:latin typeface="微软雅黑" panose="020B0503020204020204" pitchFamily="34" charset="-122"/>
                <a:ea typeface="微软雅黑" panose="020B0503020204020204" pitchFamily="34" charset="-122"/>
                <a:cs typeface="微软雅黑" panose="020B0503020204020204" pitchFamily="34" charset="-122"/>
              </a:rPr>
              <a:t>在出血发生前数天至数周，逐渐加重的前驱性头痛是不容忽视的预警信号 </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2" name="组合 1"/>
          <p:cNvGrpSpPr/>
          <p:nvPr/>
        </p:nvGrpSpPr>
        <p:grpSpPr>
          <a:xfrm>
            <a:off x="10367561" y="136628"/>
            <a:ext cx="1665417" cy="796330"/>
            <a:chOff x="253694" y="144119"/>
            <a:chExt cx="1811915" cy="866379"/>
          </a:xfrm>
        </p:grpSpPr>
        <p:pic>
          <p:nvPicPr>
            <p:cNvPr id="3" name="图片 2" descr="图片包含 图标&#10;&#10;AI 生成的内容可能不正确。"/>
            <p:cNvPicPr>
              <a:picLocks noChangeAspect="1"/>
            </p:cNvPicPr>
            <p:nvPr/>
          </p:nvPicPr>
          <p:blipFill>
            <a:blip r:embed="rId11"/>
            <a:srcRect l="22249" t="8108" r="21997" b="6750"/>
            <a:stretch>
              <a:fillRect/>
            </a:stretch>
          </p:blipFill>
          <p:spPr>
            <a:xfrm>
              <a:off x="253694" y="151216"/>
              <a:ext cx="856570" cy="852184"/>
            </a:xfrm>
            <a:prstGeom prst="ellipse">
              <a:avLst/>
            </a:prstGeom>
          </p:spPr>
        </p:pic>
        <p:pic>
          <p:nvPicPr>
            <p:cNvPr id="7" name="图片 6"/>
            <p:cNvPicPr>
              <a:picLocks noChangeAspect="1"/>
            </p:cNvPicPr>
            <p:nvPr/>
          </p:nvPicPr>
          <p:blipFill>
            <a:blip r:embed="rId12"/>
            <a:srcRect l="27322" t="19102" r="28482" b="14312"/>
            <a:stretch>
              <a:fillRect/>
            </a:stretch>
          </p:blipFill>
          <p:spPr>
            <a:xfrm>
              <a:off x="1202599" y="144119"/>
              <a:ext cx="863010" cy="866379"/>
            </a:xfrm>
            <a:prstGeom prst="ellipse">
              <a:avLst/>
            </a:prstGeom>
          </p:spPr>
        </p:pic>
      </p:grpSp>
      <p:sp>
        <p:nvSpPr>
          <p:cNvPr id="6" name="文本框 5"/>
          <p:cNvSpPr txBox="1"/>
          <p:nvPr/>
        </p:nvSpPr>
        <p:spPr>
          <a:xfrm>
            <a:off x="4548505" y="2896870"/>
            <a:ext cx="6096000" cy="368300"/>
          </a:xfrm>
          <a:prstGeom prst="rect">
            <a:avLst/>
          </a:prstGeom>
          <a:noFill/>
        </p:spPr>
        <p:txBody>
          <a:bodyPr wrap="square" rtlCol="0" anchor="t">
            <a:spAutoFit/>
          </a:bodyPr>
          <a:p>
            <a:r>
              <a:rPr lang="zh-CN" altLang="en-US">
                <a:latin typeface="微软雅黑" panose="020B0503020204020204" pitchFamily="34" charset="-122"/>
                <a:ea typeface="微软雅黑" panose="020B0503020204020204" pitchFamily="34" charset="-122"/>
              </a:rPr>
              <a:t>脑膜刺激征：颈部僵硬</a:t>
            </a:r>
            <a:r>
              <a:rPr lang="zh-CN" altLang="en-US">
                <a:latin typeface="微软雅黑" panose="020B0503020204020204" pitchFamily="34" charset="-122"/>
                <a:ea typeface="微软雅黑" panose="020B0503020204020204" pitchFamily="34" charset="-122"/>
              </a:rPr>
              <a:t>等。</a:t>
            </a:r>
            <a:endParaRPr lang="zh-CN" altLang="en-US">
              <a:latin typeface="微软雅黑" panose="020B0503020204020204" pitchFamily="34" charset="-122"/>
              <a:ea typeface="微软雅黑" panose="020B0503020204020204" pitchFamily="34" charset="-122"/>
            </a:endParaRPr>
          </a:p>
        </p:txBody>
      </p:sp>
      <p:sp>
        <p:nvSpPr>
          <p:cNvPr id="8" name="文本框 7"/>
          <p:cNvSpPr txBox="1"/>
          <p:nvPr/>
        </p:nvSpPr>
        <p:spPr>
          <a:xfrm>
            <a:off x="4558665" y="4495800"/>
            <a:ext cx="6096000" cy="645160"/>
          </a:xfrm>
          <a:prstGeom prst="rect">
            <a:avLst/>
          </a:prstGeom>
          <a:noFill/>
        </p:spPr>
        <p:txBody>
          <a:bodyPr wrap="square" rtlCol="0" anchor="t">
            <a:spAutoFit/>
          </a:bodyPr>
          <a:p>
            <a:r>
              <a:rPr lang="zh-CN" altLang="en-US">
                <a:latin typeface="微软雅黑" panose="020B0503020204020204" pitchFamily="34" charset="-122"/>
                <a:ea typeface="微软雅黑" panose="020B0503020204020204" pitchFamily="34" charset="-122"/>
              </a:rPr>
              <a:t>其他伴随症状：恶心、呕吐、对光敏感、意识模糊、意识丧失或癫痫发作。</a:t>
            </a:r>
            <a:endParaRPr lang="zh-CN" altLang="en-US">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tags/tag1.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0.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1.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2.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3.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4.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5.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6.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7.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8.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19.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20.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1.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2.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3.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4.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5.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6.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7.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8.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29.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3.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30.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31.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32.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33.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34.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35.xml><?xml version="1.0" encoding="utf-8"?>
<p:tagLst xmlns:p="http://schemas.openxmlformats.org/presentationml/2006/main">
  <p:tag name="KSO_WM_DIAGRAM_VIRTUALLY_FRAME" val="{&quot;height&quot;:421.02527559055113,&quot;left&quot;:210.51039370078738,&quot;top&quot;:108.98771653543307,&quot;width&quot;:705.1228346456692}"/>
</p:tagLst>
</file>

<file path=ppt/tags/tag36.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37.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38.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39.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40.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1.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2.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3.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4.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5.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6.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7.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8.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49.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5.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50.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51.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52.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53.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54.xml><?xml version="1.0" encoding="utf-8"?>
<p:tagLst xmlns:p="http://schemas.openxmlformats.org/presentationml/2006/main">
  <p:tag name="KSO_WM_DIAGRAM_VIRTUALLY_FRAME" val="{&quot;height&quot;:367.8765354330709,&quot;left&quot;:59.99984251968503,&quot;top&quot;:104.30740157480314,&quot;width&quot;:840.0003149606298}"/>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PP_MARK_KEY" val="ef584ba7-10b4-4936-8ad9-9c0b49a62e4d"/>
  <p:tag name="COMMONDATA" val="eyJoZGlkIjoiMTQ0MTdjMDVlMTMyNGY4ZjQ2NmEyYzExNDQ2NDBiMWEifQ=="/>
  <p:tag name="commondata" val="eyJoZGlkIjoiZWNkMTQ5YWMyMzE5YWQ5YTgxMmNhMDJjYjM2ODk3ODkifQ=="/>
</p:tagLst>
</file>

<file path=ppt/tags/tag7.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8.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ags/tag9.xml><?xml version="1.0" encoding="utf-8"?>
<p:tagLst xmlns:p="http://schemas.openxmlformats.org/presentationml/2006/main">
  <p:tag name="KSO_WM_DIAGRAM_VIRTUALLY_FRAME" val="{&quot;height&quot;:305.73204724409453,&quot;left&quot;:109.34259842519684,&quot;top&quot;:165.83874015748032,&quot;width&quot;:750.0812598425196}"/>
</p:tagLst>
</file>

<file path=ppt/theme/theme1.xml><?xml version="1.0" encoding="utf-8"?>
<a:theme xmlns:a="http://schemas.openxmlformats.org/drawingml/2006/main" name="Office 主题​​">
  <a:themeElements>
    <a:clrScheme name="自定义 879">
      <a:dk1>
        <a:srgbClr val="484848"/>
      </a:dk1>
      <a:lt1>
        <a:srgbClr val="FEFFFF"/>
      </a:lt1>
      <a:dk2>
        <a:srgbClr val="FEFFFF"/>
      </a:dk2>
      <a:lt2>
        <a:srgbClr val="FEFFFF"/>
      </a:lt2>
      <a:accent1>
        <a:srgbClr val="0094C3"/>
      </a:accent1>
      <a:accent2>
        <a:srgbClr val="92D050"/>
      </a:accent2>
      <a:accent3>
        <a:srgbClr val="00B0F0"/>
      </a:accent3>
      <a:accent4>
        <a:srgbClr val="7030A0"/>
      </a:accent4>
      <a:accent5>
        <a:srgbClr val="002060"/>
      </a:accent5>
      <a:accent6>
        <a:srgbClr val="606060"/>
      </a:accent6>
      <a:hlink>
        <a:srgbClr val="FFC000"/>
      </a:hlink>
      <a:folHlink>
        <a:srgbClr val="FFC00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884">
      <a:dk1>
        <a:srgbClr val="484848"/>
      </a:dk1>
      <a:lt1>
        <a:srgbClr val="FEFFFF"/>
      </a:lt1>
      <a:dk2>
        <a:srgbClr val="FEFFFF"/>
      </a:dk2>
      <a:lt2>
        <a:srgbClr val="FEFFFF"/>
      </a:lt2>
      <a:accent1>
        <a:srgbClr val="0094C3"/>
      </a:accent1>
      <a:accent2>
        <a:srgbClr val="0094C3"/>
      </a:accent2>
      <a:accent3>
        <a:srgbClr val="0094C3"/>
      </a:accent3>
      <a:accent4>
        <a:srgbClr val="0094C3"/>
      </a:accent4>
      <a:accent5>
        <a:srgbClr val="0094C3"/>
      </a:accent5>
      <a:accent6>
        <a:srgbClr val="0094C3"/>
      </a:accent6>
      <a:hlink>
        <a:srgbClr val="0094C3"/>
      </a:hlink>
      <a:folHlink>
        <a:srgbClr val="0094C3"/>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4431</Words>
  <Application>WPS 演示</Application>
  <PresentationFormat>宽屏</PresentationFormat>
  <Paragraphs>384</Paragraphs>
  <Slides>34</Slides>
  <Notes>0</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34</vt:i4>
      </vt:variant>
    </vt:vector>
  </HeadingPairs>
  <TitlesOfParts>
    <vt:vector size="50" baseType="lpstr">
      <vt:lpstr>Arial</vt:lpstr>
      <vt:lpstr>宋体</vt:lpstr>
      <vt:lpstr>Wingdings</vt:lpstr>
      <vt:lpstr>微软雅黑</vt:lpstr>
      <vt:lpstr>Arial Narrow</vt:lpstr>
      <vt:lpstr>黑体</vt:lpstr>
      <vt:lpstr>华文黑体</vt:lpstr>
      <vt:lpstr>Microsoft YaHei Semibold</vt:lpstr>
      <vt:lpstr>Bebas Neue</vt:lpstr>
      <vt:lpstr>Segoe Print</vt:lpstr>
      <vt:lpstr>等线</vt:lpstr>
      <vt:lpstr>Arial Unicode MS</vt:lpstr>
      <vt:lpstr>Calibri</vt:lpstr>
      <vt:lpstr>思源黑体 CN Light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顾佳智</cp:lastModifiedBy>
  <cp:revision>154</cp:revision>
  <dcterms:created xsi:type="dcterms:W3CDTF">2022-04-21T01:49:00Z</dcterms:created>
  <dcterms:modified xsi:type="dcterms:W3CDTF">2025-11-23T16:27:43Z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688536A62BE14A7EB5A88DD7F6ED542C</vt:lpwstr>
  </property>
  <property fmtid="{D5CDD505-2E9C-101B-9397-08002B2CF9AE}" pid="3" name="KSOProductBuildVer">
    <vt:lpwstr>2052-12.1.0.16729</vt:lpwstr>
  </property>
</Properties>
</file>

<file path=docProps/thumbnail.jpeg>
</file>